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2" r:id="rId4"/>
    <p:sldId id="258" r:id="rId5"/>
    <p:sldId id="273" r:id="rId6"/>
    <p:sldId id="274" r:id="rId7"/>
    <p:sldId id="275" r:id="rId8"/>
    <p:sldId id="259" r:id="rId9"/>
    <p:sldId id="276" r:id="rId10"/>
    <p:sldId id="277" r:id="rId11"/>
    <p:sldId id="278" r:id="rId12"/>
    <p:sldId id="279" r:id="rId13"/>
    <p:sldId id="280" r:id="rId14"/>
    <p:sldId id="281" r:id="rId15"/>
    <p:sldId id="282" r:id="rId16"/>
    <p:sldId id="283" r:id="rId17"/>
    <p:sldId id="284" r:id="rId18"/>
    <p:sldId id="260" r:id="rId19"/>
    <p:sldId id="286" r:id="rId20"/>
    <p:sldId id="285" r:id="rId21"/>
    <p:sldId id="287" r:id="rId22"/>
    <p:sldId id="288" r:id="rId23"/>
    <p:sldId id="289" r:id="rId24"/>
  </p:sldIdLst>
  <p:sldSz cx="9144000" cy="6858000" type="screen4x3"/>
  <p:notesSz cx="6858000" cy="9144000"/>
  <p:defaultTextStyle>
    <a:defPPr>
      <a:defRPr lang="ru-RU"/>
    </a:defPPr>
    <a:lvl1pPr algn="l" rtl="0" fontAlgn="base">
      <a:spcBef>
        <a:spcPct val="0"/>
      </a:spcBef>
      <a:spcAft>
        <a:spcPct val="0"/>
      </a:spcAft>
      <a:defRPr sz="2000" kern="1200">
        <a:solidFill>
          <a:schemeClr val="tx1"/>
        </a:solidFill>
        <a:latin typeface="Arial Black" pitchFamily="34" charset="0"/>
        <a:ea typeface="+mn-ea"/>
        <a:cs typeface="+mn-cs"/>
      </a:defRPr>
    </a:lvl1pPr>
    <a:lvl2pPr marL="457200" algn="l" rtl="0" fontAlgn="base">
      <a:spcBef>
        <a:spcPct val="0"/>
      </a:spcBef>
      <a:spcAft>
        <a:spcPct val="0"/>
      </a:spcAft>
      <a:defRPr sz="2000" kern="1200">
        <a:solidFill>
          <a:schemeClr val="tx1"/>
        </a:solidFill>
        <a:latin typeface="Arial Black" pitchFamily="34" charset="0"/>
        <a:ea typeface="+mn-ea"/>
        <a:cs typeface="+mn-cs"/>
      </a:defRPr>
    </a:lvl2pPr>
    <a:lvl3pPr marL="914400" algn="l" rtl="0" fontAlgn="base">
      <a:spcBef>
        <a:spcPct val="0"/>
      </a:spcBef>
      <a:spcAft>
        <a:spcPct val="0"/>
      </a:spcAft>
      <a:defRPr sz="2000" kern="1200">
        <a:solidFill>
          <a:schemeClr val="tx1"/>
        </a:solidFill>
        <a:latin typeface="Arial Black" pitchFamily="34" charset="0"/>
        <a:ea typeface="+mn-ea"/>
        <a:cs typeface="+mn-cs"/>
      </a:defRPr>
    </a:lvl3pPr>
    <a:lvl4pPr marL="1371600" algn="l" rtl="0" fontAlgn="base">
      <a:spcBef>
        <a:spcPct val="0"/>
      </a:spcBef>
      <a:spcAft>
        <a:spcPct val="0"/>
      </a:spcAft>
      <a:defRPr sz="2000" kern="1200">
        <a:solidFill>
          <a:schemeClr val="tx1"/>
        </a:solidFill>
        <a:latin typeface="Arial Black" pitchFamily="34" charset="0"/>
        <a:ea typeface="+mn-ea"/>
        <a:cs typeface="+mn-cs"/>
      </a:defRPr>
    </a:lvl4pPr>
    <a:lvl5pPr marL="1828800" algn="l" rtl="0" fontAlgn="base">
      <a:spcBef>
        <a:spcPct val="0"/>
      </a:spcBef>
      <a:spcAft>
        <a:spcPct val="0"/>
      </a:spcAft>
      <a:defRPr sz="2000" kern="1200">
        <a:solidFill>
          <a:schemeClr val="tx1"/>
        </a:solidFill>
        <a:latin typeface="Arial Black" pitchFamily="34" charset="0"/>
        <a:ea typeface="+mn-ea"/>
        <a:cs typeface="+mn-cs"/>
      </a:defRPr>
    </a:lvl5pPr>
    <a:lvl6pPr marL="2286000" algn="l" defTabSz="914400" rtl="0" eaLnBrk="1" latinLnBrk="0" hangingPunct="1">
      <a:defRPr sz="2000" kern="1200">
        <a:solidFill>
          <a:schemeClr val="tx1"/>
        </a:solidFill>
        <a:latin typeface="Arial Black" pitchFamily="34" charset="0"/>
        <a:ea typeface="+mn-ea"/>
        <a:cs typeface="+mn-cs"/>
      </a:defRPr>
    </a:lvl6pPr>
    <a:lvl7pPr marL="2743200" algn="l" defTabSz="914400" rtl="0" eaLnBrk="1" latinLnBrk="0" hangingPunct="1">
      <a:defRPr sz="2000" kern="1200">
        <a:solidFill>
          <a:schemeClr val="tx1"/>
        </a:solidFill>
        <a:latin typeface="Arial Black" pitchFamily="34" charset="0"/>
        <a:ea typeface="+mn-ea"/>
        <a:cs typeface="+mn-cs"/>
      </a:defRPr>
    </a:lvl7pPr>
    <a:lvl8pPr marL="3200400" algn="l" defTabSz="914400" rtl="0" eaLnBrk="1" latinLnBrk="0" hangingPunct="1">
      <a:defRPr sz="2000" kern="1200">
        <a:solidFill>
          <a:schemeClr val="tx1"/>
        </a:solidFill>
        <a:latin typeface="Arial Black" pitchFamily="34" charset="0"/>
        <a:ea typeface="+mn-ea"/>
        <a:cs typeface="+mn-cs"/>
      </a:defRPr>
    </a:lvl8pPr>
    <a:lvl9pPr marL="3657600" algn="l" defTabSz="914400" rtl="0" eaLnBrk="1" latinLnBrk="0" hangingPunct="1">
      <a:defRPr sz="2000" kern="1200">
        <a:solidFill>
          <a:schemeClr val="tx1"/>
        </a:solidFill>
        <a:latin typeface="Arial Black"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4D4D"/>
    <a:srgbClr val="5F5F5F"/>
    <a:srgbClr val="003366"/>
    <a:srgbClr val="3F4264"/>
    <a:srgbClr val="424264"/>
    <a:srgbClr val="424262"/>
    <a:srgbClr val="CC0000"/>
    <a:srgbClr val="CC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393" autoAdjust="0"/>
    <p:restoredTop sz="94660"/>
  </p:normalViewPr>
  <p:slideViewPr>
    <p:cSldViewPr>
      <p:cViewPr varScale="1">
        <p:scale>
          <a:sx n="69" d="100"/>
          <a:sy n="69" d="100"/>
        </p:scale>
        <p:origin x="-52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88FE6C43-489D-4E66-9103-98985D3A6F9A}" type="slidenum">
              <a:rPr lang="ru-RU"/>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96D8213A-A37D-476F-AF09-3D83C29CEDBD}"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20FA7F85-0035-40FF-B95B-D9DC515D08AC}"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E35F0B43-61C3-41F6-B930-C9AC2BCD5F8B}"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4C696CEE-9ADA-42E6-9AE8-5DC35D540747}"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83212F97-72A1-4DE1-B2F3-980561D8E80C}"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DF2C320C-C1C4-4CEF-88FF-6BE3BBA2777B}"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4F934D9E-9916-48E3-A548-5BF4239A2D20}"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A0743BF3-135A-4E55-A180-CAD2A8743698}"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1252DA8B-4CAE-4955-BA26-4BCC50E96B3A}"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64A51E87-4E3A-4443-B665-2C7090177714}"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fld id="{58C15DCF-4192-4726-8FDF-95D4C9D139CF}" type="slidenum">
              <a:rPr lang="ru-RU"/>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hyperlink" Target="http://www.assessor.ru/zakon/koap"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hyperlink" Target="http://www.assessor.ru/zakon/koap"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hyperlink" Target="http://www.assessor.ru/zakon/koap"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hyperlink" Target="http://www.assessor.ru/zakon/koap"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assessor.ru/zakon/koap"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www.assessor.ru/zakon/koap"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www.assessor.ru/zakon/koap"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hyperlink" Target="http://www.assessor.ru/zakon/koap"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www.assessor.ru/zakon/koap"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www.assessor.ru/zakon/koap"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www.assessor.ru/zakon/koap"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www.assessor.ru/zakon/koap"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www.assessor.ru/zakon/koap"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www.assessor.ru/zakon/koap"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www.assessor.ru/zakon/koap"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www.assessor.ru/zakon/koap"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www.assessor.ru/zakon/koap"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hyperlink" Target="http://www.assessor.ru/zakon/koap"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hyperlink" Target="http://www.assessor.ru/zakon/koap"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hyperlink" Target="http://www.assessor.ru/zakon/koap"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docs.cntd.ru/document/819052408"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docs.cntd.ru/document/819052408"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tpschool.ru/"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7" name="Picture 9" descr="1242762163_6"/>
          <p:cNvPicPr>
            <a:picLocks noChangeAspect="1" noChangeArrowheads="1"/>
          </p:cNvPicPr>
          <p:nvPr/>
        </p:nvPicPr>
        <p:blipFill>
          <a:blip r:embed="rId2"/>
          <a:srcRect/>
          <a:stretch>
            <a:fillRect/>
          </a:stretch>
        </p:blipFill>
        <p:spPr bwMode="auto">
          <a:xfrm>
            <a:off x="0" y="0"/>
            <a:ext cx="9144000" cy="6858000"/>
          </a:xfrm>
          <a:prstGeom prst="rect">
            <a:avLst/>
          </a:prstGeom>
          <a:noFill/>
          <a:ln w="25400">
            <a:noFill/>
            <a:miter lim="800000"/>
            <a:headEnd/>
            <a:tailEnd/>
          </a:ln>
        </p:spPr>
      </p:pic>
      <p:sp>
        <p:nvSpPr>
          <p:cNvPr id="2064" name="Rectangle 16"/>
          <p:cNvSpPr>
            <a:spLocks noChangeArrowheads="1"/>
          </p:cNvSpPr>
          <p:nvPr/>
        </p:nvSpPr>
        <p:spPr bwMode="auto">
          <a:xfrm>
            <a:off x="0" y="-26988"/>
            <a:ext cx="9144000" cy="360363"/>
          </a:xfrm>
          <a:prstGeom prst="rect">
            <a:avLst/>
          </a:prstGeom>
          <a:solidFill>
            <a:schemeClr val="bg1">
              <a:alpha val="67000"/>
            </a:schemeClr>
          </a:solidFill>
          <a:ln w="9525">
            <a:noFill/>
            <a:miter lim="800000"/>
            <a:headEnd/>
            <a:tailEnd/>
          </a:ln>
          <a:effectLst/>
        </p:spPr>
        <p:txBody>
          <a:bodyPr wrap="none" anchor="ctr"/>
          <a:lstStyle/>
          <a:p>
            <a:endParaRPr lang="ru-RU"/>
          </a:p>
        </p:txBody>
      </p:sp>
      <p:sp>
        <p:nvSpPr>
          <p:cNvPr id="2065" name="Rectangle 17"/>
          <p:cNvSpPr>
            <a:spLocks noChangeArrowheads="1"/>
          </p:cNvSpPr>
          <p:nvPr/>
        </p:nvSpPr>
        <p:spPr bwMode="auto">
          <a:xfrm>
            <a:off x="0" y="692150"/>
            <a:ext cx="9144000" cy="360363"/>
          </a:xfrm>
          <a:prstGeom prst="rect">
            <a:avLst/>
          </a:prstGeom>
          <a:solidFill>
            <a:srgbClr val="FF0000">
              <a:alpha val="25000"/>
            </a:srgbClr>
          </a:solidFill>
          <a:ln w="9525">
            <a:noFill/>
            <a:miter lim="800000"/>
            <a:headEnd/>
            <a:tailEnd/>
          </a:ln>
          <a:effectLst/>
        </p:spPr>
        <p:txBody>
          <a:bodyPr wrap="none" anchor="ctr"/>
          <a:lstStyle/>
          <a:p>
            <a:endParaRPr lang="ru-RU"/>
          </a:p>
        </p:txBody>
      </p:sp>
      <p:sp>
        <p:nvSpPr>
          <p:cNvPr id="2066" name="Rectangle 18"/>
          <p:cNvSpPr>
            <a:spLocks noChangeArrowheads="1"/>
          </p:cNvSpPr>
          <p:nvPr/>
        </p:nvSpPr>
        <p:spPr bwMode="auto">
          <a:xfrm>
            <a:off x="0" y="333375"/>
            <a:ext cx="9144000" cy="360363"/>
          </a:xfrm>
          <a:prstGeom prst="rect">
            <a:avLst/>
          </a:prstGeom>
          <a:solidFill>
            <a:srgbClr val="3366FF">
              <a:alpha val="50000"/>
            </a:srgbClr>
          </a:solidFill>
          <a:ln w="9525">
            <a:noFill/>
            <a:miter lim="800000"/>
            <a:headEnd/>
            <a:tailEnd/>
          </a:ln>
          <a:effectLst/>
        </p:spPr>
        <p:txBody>
          <a:bodyPr wrap="none" anchor="ctr"/>
          <a:lstStyle/>
          <a:p>
            <a:endParaRPr lang="ru-RU"/>
          </a:p>
        </p:txBody>
      </p:sp>
      <p:pic>
        <p:nvPicPr>
          <p:cNvPr id="2068" name="Picture 20" descr="1054693"/>
          <p:cNvPicPr>
            <a:picLocks noChangeAspect="1" noChangeArrowheads="1"/>
          </p:cNvPicPr>
          <p:nvPr/>
        </p:nvPicPr>
        <p:blipFill>
          <a:blip r:embed="rId3"/>
          <a:srcRect l="7836" b="8914"/>
          <a:stretch>
            <a:fillRect/>
          </a:stretch>
        </p:blipFill>
        <p:spPr bwMode="auto">
          <a:xfrm rot="646542">
            <a:off x="1224426" y="3283545"/>
            <a:ext cx="2345355" cy="3385051"/>
          </a:xfrm>
          <a:prstGeom prst="rect">
            <a:avLst/>
          </a:prstGeom>
          <a:noFill/>
          <a:ln w="9525">
            <a:solidFill>
              <a:schemeClr val="tx1"/>
            </a:solidFill>
            <a:miter lim="800000"/>
            <a:headEnd/>
            <a:tailEnd/>
          </a:ln>
        </p:spPr>
      </p:pic>
      <p:sp>
        <p:nvSpPr>
          <p:cNvPr id="2070" name="Text Box 22"/>
          <p:cNvSpPr txBox="1">
            <a:spLocks noChangeArrowheads="1"/>
          </p:cNvSpPr>
          <p:nvPr/>
        </p:nvSpPr>
        <p:spPr bwMode="auto">
          <a:xfrm>
            <a:off x="2071670" y="357166"/>
            <a:ext cx="4248150" cy="641350"/>
          </a:xfrm>
          <a:prstGeom prst="rect">
            <a:avLst/>
          </a:prstGeom>
          <a:noFill/>
          <a:ln w="9525">
            <a:noFill/>
            <a:miter lim="800000"/>
            <a:headEnd/>
            <a:tailEnd/>
          </a:ln>
          <a:effectLst/>
        </p:spPr>
        <p:txBody>
          <a:bodyPr>
            <a:spAutoFit/>
          </a:bodyPr>
          <a:lstStyle/>
          <a:p>
            <a:pPr>
              <a:spcBef>
                <a:spcPct val="50000"/>
              </a:spcBef>
            </a:pPr>
            <a:r>
              <a:rPr lang="ru-RU" sz="3600" b="1" dirty="0">
                <a:solidFill>
                  <a:srgbClr val="CC0000"/>
                </a:solidFill>
                <a:effectLst>
                  <a:outerShdw blurRad="38100" dist="38100" dir="2700000" algn="tl">
                    <a:srgbClr val="C0C0C0"/>
                  </a:outerShdw>
                </a:effectLst>
              </a:rPr>
              <a:t>ЭТО ВАЖНО!</a:t>
            </a:r>
          </a:p>
        </p:txBody>
      </p:sp>
      <p:sp>
        <p:nvSpPr>
          <p:cNvPr id="2071" name="Rectangle 23"/>
          <p:cNvSpPr>
            <a:spLocks noChangeArrowheads="1"/>
          </p:cNvSpPr>
          <p:nvPr/>
        </p:nvSpPr>
        <p:spPr bwMode="auto">
          <a:xfrm>
            <a:off x="0" y="1142984"/>
            <a:ext cx="7858180" cy="2062103"/>
          </a:xfrm>
          <a:prstGeom prst="rect">
            <a:avLst/>
          </a:prstGeom>
          <a:noFill/>
          <a:ln w="9525">
            <a:noFill/>
            <a:miter lim="800000"/>
            <a:headEnd/>
            <a:tailEnd/>
          </a:ln>
          <a:effectLst/>
        </p:spPr>
        <p:txBody>
          <a:bodyPr wrap="square">
            <a:spAutoFit/>
          </a:bodyPr>
          <a:lstStyle/>
          <a:p>
            <a:pPr algn="ctr"/>
            <a:r>
              <a:rPr lang="en-US" sz="3200" b="1" dirty="0">
                <a:solidFill>
                  <a:srgbClr val="003366"/>
                </a:solidFill>
              </a:rPr>
              <a:t>“</a:t>
            </a:r>
            <a:r>
              <a:rPr lang="ru-RU" sz="3200" b="1" dirty="0" smtClean="0">
                <a:solidFill>
                  <a:srgbClr val="003366"/>
                </a:solidFill>
              </a:rPr>
              <a:t>Ответственность</a:t>
            </a:r>
          </a:p>
          <a:p>
            <a:pPr algn="ctr"/>
            <a:r>
              <a:rPr lang="ru-RU" sz="3200" b="1" dirty="0" smtClean="0">
                <a:solidFill>
                  <a:srgbClr val="003366"/>
                </a:solidFill>
              </a:rPr>
              <a:t>Несовершеннолетних</a:t>
            </a:r>
          </a:p>
          <a:p>
            <a:pPr algn="ctr"/>
            <a:r>
              <a:rPr lang="ru-RU" sz="3200" b="1" dirty="0" smtClean="0">
                <a:solidFill>
                  <a:srgbClr val="003366"/>
                </a:solidFill>
              </a:rPr>
              <a:t>и их родителей</a:t>
            </a:r>
          </a:p>
          <a:p>
            <a:pPr algn="ctr"/>
            <a:r>
              <a:rPr lang="ru-RU" sz="3200" b="1" dirty="0" smtClean="0">
                <a:solidFill>
                  <a:srgbClr val="003366"/>
                </a:solidFill>
              </a:rPr>
              <a:t>(законных представителей)</a:t>
            </a:r>
            <a:r>
              <a:rPr lang="en-US" sz="3200" b="1" dirty="0" smtClean="0">
                <a:solidFill>
                  <a:srgbClr val="003366"/>
                </a:solidFill>
              </a:rPr>
              <a:t>”</a:t>
            </a:r>
            <a:endParaRPr lang="ru-RU" sz="3200" b="1" dirty="0">
              <a:solidFill>
                <a:srgbClr val="003366"/>
              </a:solidFill>
            </a:endParaRPr>
          </a:p>
        </p:txBody>
      </p:sp>
      <p:pic>
        <p:nvPicPr>
          <p:cNvPr id="2076" name="Picture 28" descr="image5"/>
          <p:cNvPicPr>
            <a:picLocks noChangeAspect="1" noChangeArrowheads="1"/>
          </p:cNvPicPr>
          <p:nvPr/>
        </p:nvPicPr>
        <p:blipFill>
          <a:blip r:embed="rId4"/>
          <a:srcRect/>
          <a:stretch>
            <a:fillRect/>
          </a:stretch>
        </p:blipFill>
        <p:spPr bwMode="auto">
          <a:xfrm>
            <a:off x="6364288" y="2527300"/>
            <a:ext cx="2779712" cy="4214813"/>
          </a:xfrm>
          <a:prstGeom prst="rect">
            <a:avLst/>
          </a:prstGeom>
          <a:noFill/>
        </p:spPr>
      </p:pic>
      <p:sp>
        <p:nvSpPr>
          <p:cNvPr id="13" name="Прямоугольник 12"/>
          <p:cNvSpPr/>
          <p:nvPr/>
        </p:nvSpPr>
        <p:spPr>
          <a:xfrm>
            <a:off x="3214678" y="6550223"/>
            <a:ext cx="3857652" cy="307777"/>
          </a:xfrm>
          <a:prstGeom prst="rect">
            <a:avLst/>
          </a:prstGeom>
        </p:spPr>
        <p:txBody>
          <a:bodyPr wrap="square">
            <a:spAutoFit/>
          </a:bodyPr>
          <a:lstStyle/>
          <a:p>
            <a:r>
              <a:rPr lang="ru-RU" sz="1400" b="1" dirty="0">
                <a:latin typeface="Times New Roman" pitchFamily="18" charset="0"/>
                <a:cs typeface="Times New Roman" pitchFamily="18" charset="0"/>
              </a:rPr>
              <a:t>Источник:</a:t>
            </a:r>
            <a:r>
              <a:rPr lang="ru-RU" sz="1400" b="1" i="1" dirty="0">
                <a:latin typeface="Times New Roman" pitchFamily="18" charset="0"/>
                <a:cs typeface="Times New Roman" pitchFamily="18" charset="0"/>
              </a:rPr>
              <a:t> </a:t>
            </a:r>
            <a:r>
              <a:rPr lang="ru-RU" sz="1400" b="1" i="1" u="sng" dirty="0">
                <a:latin typeface="Times New Roman" pitchFamily="18" charset="0"/>
                <a:cs typeface="Times New Roman" pitchFamily="18" charset="0"/>
                <a:hlinkClick r:id="rId5"/>
              </a:rPr>
              <a:t>http://www.assessor.ru/zakon/koap</a:t>
            </a:r>
            <a:endParaRPr lang="ru-RU" sz="1400" dirty="0">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5" name="Picture 13" descr="1242762163_6"/>
          <p:cNvPicPr>
            <a:picLocks noChangeAspect="1" noChangeArrowheads="1"/>
          </p:cNvPicPr>
          <p:nvPr/>
        </p:nvPicPr>
        <p:blipFill>
          <a:blip r:embed="rId2"/>
          <a:srcRect/>
          <a:stretch>
            <a:fillRect/>
          </a:stretch>
        </p:blipFill>
        <p:spPr bwMode="auto">
          <a:xfrm>
            <a:off x="0" y="0"/>
            <a:ext cx="9144000" cy="6858000"/>
          </a:xfrm>
          <a:prstGeom prst="rect">
            <a:avLst/>
          </a:prstGeom>
          <a:noFill/>
          <a:ln w="25400">
            <a:noFill/>
            <a:miter lim="800000"/>
            <a:headEnd/>
            <a:tailEnd/>
          </a:ln>
        </p:spPr>
      </p:pic>
      <p:sp>
        <p:nvSpPr>
          <p:cNvPr id="3086" name="Rectangle 14"/>
          <p:cNvSpPr>
            <a:spLocks noChangeArrowheads="1"/>
          </p:cNvSpPr>
          <p:nvPr/>
        </p:nvSpPr>
        <p:spPr bwMode="auto">
          <a:xfrm>
            <a:off x="0" y="-26988"/>
            <a:ext cx="9144000" cy="360363"/>
          </a:xfrm>
          <a:prstGeom prst="rect">
            <a:avLst/>
          </a:prstGeom>
          <a:solidFill>
            <a:schemeClr val="bg1">
              <a:alpha val="67000"/>
            </a:schemeClr>
          </a:solidFill>
          <a:ln w="9525">
            <a:noFill/>
            <a:miter lim="800000"/>
            <a:headEnd/>
            <a:tailEnd/>
          </a:ln>
          <a:effectLst/>
        </p:spPr>
        <p:txBody>
          <a:bodyPr wrap="none" anchor="ctr"/>
          <a:lstStyle/>
          <a:p>
            <a:endParaRPr lang="ru-RU"/>
          </a:p>
        </p:txBody>
      </p:sp>
      <p:sp>
        <p:nvSpPr>
          <p:cNvPr id="3087" name="Rectangle 15"/>
          <p:cNvSpPr>
            <a:spLocks noChangeArrowheads="1"/>
          </p:cNvSpPr>
          <p:nvPr/>
        </p:nvSpPr>
        <p:spPr bwMode="auto">
          <a:xfrm>
            <a:off x="0" y="692150"/>
            <a:ext cx="9144000" cy="360363"/>
          </a:xfrm>
          <a:prstGeom prst="rect">
            <a:avLst/>
          </a:prstGeom>
          <a:solidFill>
            <a:srgbClr val="FF0000">
              <a:alpha val="25000"/>
            </a:srgbClr>
          </a:solidFill>
          <a:ln w="9525">
            <a:noFill/>
            <a:miter lim="800000"/>
            <a:headEnd/>
            <a:tailEnd/>
          </a:ln>
          <a:effectLst/>
        </p:spPr>
        <p:txBody>
          <a:bodyPr wrap="none" anchor="ctr"/>
          <a:lstStyle/>
          <a:p>
            <a:endParaRPr lang="ru-RU"/>
          </a:p>
        </p:txBody>
      </p:sp>
      <p:sp>
        <p:nvSpPr>
          <p:cNvPr id="3088" name="Rectangle 16"/>
          <p:cNvSpPr>
            <a:spLocks noChangeArrowheads="1"/>
          </p:cNvSpPr>
          <p:nvPr/>
        </p:nvSpPr>
        <p:spPr bwMode="auto">
          <a:xfrm>
            <a:off x="0" y="333375"/>
            <a:ext cx="9144000" cy="360363"/>
          </a:xfrm>
          <a:prstGeom prst="rect">
            <a:avLst/>
          </a:prstGeom>
          <a:solidFill>
            <a:srgbClr val="3366FF">
              <a:alpha val="50000"/>
            </a:srgbClr>
          </a:solidFill>
          <a:ln w="9525">
            <a:noFill/>
            <a:miter lim="800000"/>
            <a:headEnd/>
            <a:tailEnd/>
          </a:ln>
          <a:effectLst/>
        </p:spPr>
        <p:txBody>
          <a:bodyPr wrap="none" anchor="ctr"/>
          <a:lstStyle/>
          <a:p>
            <a:endParaRPr lang="ru-RU"/>
          </a:p>
        </p:txBody>
      </p:sp>
      <p:sp>
        <p:nvSpPr>
          <p:cNvPr id="3093" name="Rectangle 21"/>
          <p:cNvSpPr>
            <a:spLocks noChangeArrowheads="1"/>
          </p:cNvSpPr>
          <p:nvPr/>
        </p:nvSpPr>
        <p:spPr bwMode="auto">
          <a:xfrm>
            <a:off x="142844" y="4714884"/>
            <a:ext cx="6300788" cy="1015663"/>
          </a:xfrm>
          <a:prstGeom prst="rect">
            <a:avLst/>
          </a:prstGeom>
          <a:noFill/>
          <a:ln w="9525">
            <a:noFill/>
            <a:miter lim="800000"/>
            <a:headEnd/>
            <a:tailEnd/>
          </a:ln>
          <a:effectLst/>
        </p:spPr>
        <p:txBody>
          <a:bodyPr>
            <a:spAutoFit/>
          </a:bodyPr>
          <a:lstStyle/>
          <a:p>
            <a:pPr algn="just"/>
            <a:r>
              <a:rPr lang="ru-RU" b="1" i="1" dirty="0">
                <a:latin typeface="Times New Roman" pitchFamily="18" charset="0"/>
                <a:cs typeface="Times New Roman" pitchFamily="18" charset="0"/>
              </a:rPr>
              <a:t>Орган, уполномоченный рассматривать дела об административных правонарушениях, - Комиссия по делам несовершеннолетних и защите их прав</a:t>
            </a:r>
          </a:p>
        </p:txBody>
      </p:sp>
      <p:pic>
        <p:nvPicPr>
          <p:cNvPr id="3092" name="Picture 20" descr="1054693"/>
          <p:cNvPicPr>
            <a:picLocks noChangeAspect="1" noChangeArrowheads="1"/>
          </p:cNvPicPr>
          <p:nvPr/>
        </p:nvPicPr>
        <p:blipFill>
          <a:blip r:embed="rId3"/>
          <a:srcRect l="5348" b="8057"/>
          <a:stretch>
            <a:fillRect/>
          </a:stretch>
        </p:blipFill>
        <p:spPr bwMode="auto">
          <a:xfrm rot="899199">
            <a:off x="6824808" y="3503202"/>
            <a:ext cx="2408661" cy="3416910"/>
          </a:xfrm>
          <a:prstGeom prst="rect">
            <a:avLst/>
          </a:prstGeom>
          <a:noFill/>
          <a:ln w="9525">
            <a:solidFill>
              <a:schemeClr val="tx1"/>
            </a:solidFill>
            <a:miter lim="800000"/>
            <a:headEnd/>
            <a:tailEnd/>
          </a:ln>
        </p:spPr>
      </p:pic>
      <p:sp>
        <p:nvSpPr>
          <p:cNvPr id="3090" name="Rectangle 18"/>
          <p:cNvSpPr>
            <a:spLocks noChangeArrowheads="1"/>
          </p:cNvSpPr>
          <p:nvPr/>
        </p:nvSpPr>
        <p:spPr bwMode="auto">
          <a:xfrm>
            <a:off x="0" y="714356"/>
            <a:ext cx="9144000" cy="4062651"/>
          </a:xfrm>
          <a:prstGeom prst="rect">
            <a:avLst/>
          </a:prstGeom>
          <a:noFill/>
          <a:ln w="9525">
            <a:noFill/>
            <a:miter lim="800000"/>
            <a:headEnd/>
            <a:tailEnd/>
          </a:ln>
          <a:effectLst/>
        </p:spPr>
        <p:txBody>
          <a:bodyPr anchor="ctr">
            <a:spAutoFit/>
          </a:bodyPr>
          <a:lstStyle/>
          <a:p>
            <a:pPr>
              <a:spcBef>
                <a:spcPts val="0"/>
              </a:spcBef>
            </a:pPr>
            <a:r>
              <a:rPr lang="ru-RU" dirty="0">
                <a:latin typeface="Times New Roman" pitchFamily="18" charset="0"/>
                <a:cs typeface="Times New Roman" pitchFamily="18" charset="0"/>
              </a:rPr>
              <a:t>Согласно </a:t>
            </a:r>
            <a:r>
              <a:rPr lang="ru-RU" b="1" dirty="0">
                <a:latin typeface="Times New Roman" pitchFamily="18" charset="0"/>
                <a:cs typeface="Times New Roman" pitchFamily="18" charset="0"/>
              </a:rPr>
              <a:t>кодексу РФ об административных правонарушениях</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КоАп</a:t>
            </a:r>
            <a:r>
              <a:rPr lang="ru-RU" dirty="0">
                <a:latin typeface="Times New Roman" pitchFamily="18" charset="0"/>
                <a:cs typeface="Times New Roman" pitchFamily="18" charset="0"/>
              </a:rPr>
              <a:t> РФ), административным правонарушением признается противоправное виновное действие (бездействие)  физического или юридического лица, за которое установлена административная ответственность</a:t>
            </a:r>
            <a:r>
              <a:rPr lang="ru-RU" dirty="0" smtClean="0">
                <a:latin typeface="Times New Roman" pitchFamily="18" charset="0"/>
                <a:cs typeface="Times New Roman" pitchFamily="18" charset="0"/>
              </a:rPr>
              <a:t>.</a:t>
            </a:r>
          </a:p>
          <a:p>
            <a:pPr>
              <a:spcBef>
                <a:spcPts val="0"/>
              </a:spcBef>
            </a:pPr>
            <a:endParaRPr lang="ru-RU" dirty="0">
              <a:latin typeface="Times New Roman" pitchFamily="18" charset="0"/>
              <a:cs typeface="Times New Roman" pitchFamily="18" charset="0"/>
            </a:endParaRPr>
          </a:p>
          <a:p>
            <a:pPr>
              <a:spcBef>
                <a:spcPts val="0"/>
              </a:spcBef>
            </a:pPr>
            <a:r>
              <a:rPr lang="ru-RU" dirty="0">
                <a:latin typeface="Times New Roman" pitchFamily="18" charset="0"/>
                <a:cs typeface="Times New Roman" pitchFamily="18" charset="0"/>
              </a:rPr>
              <a:t>Правонарушения несовершеннолетних, не достигших возраста 16 лет, влекут наложение административного штрафа на их родителей или иных законных представителей.</a:t>
            </a:r>
          </a:p>
          <a:p>
            <a:pPr>
              <a:spcBef>
                <a:spcPts val="0"/>
              </a:spcBef>
            </a:pPr>
            <a:endParaRPr lang="ru-RU" b="1" dirty="0" smtClean="0">
              <a:latin typeface="Times New Roman" pitchFamily="18" charset="0"/>
              <a:cs typeface="Times New Roman" pitchFamily="18" charset="0"/>
            </a:endParaRPr>
          </a:p>
          <a:p>
            <a:pPr>
              <a:spcBef>
                <a:spcPts val="0"/>
              </a:spcBef>
            </a:pPr>
            <a:r>
              <a:rPr lang="ru-RU" b="1" dirty="0" smtClean="0">
                <a:latin typeface="Times New Roman" pitchFamily="18" charset="0"/>
                <a:cs typeface="Times New Roman" pitchFamily="18" charset="0"/>
              </a:rPr>
              <a:t>Виды </a:t>
            </a:r>
            <a:r>
              <a:rPr lang="ru-RU" b="1" dirty="0">
                <a:latin typeface="Times New Roman" pitchFamily="18" charset="0"/>
                <a:cs typeface="Times New Roman" pitchFamily="18" charset="0"/>
              </a:rPr>
              <a:t>применяемых </a:t>
            </a:r>
            <a:r>
              <a:rPr lang="ru-RU" b="1" dirty="0" smtClean="0">
                <a:latin typeface="Times New Roman" pitchFamily="18" charset="0"/>
                <a:cs typeface="Times New Roman" pitchFamily="18" charset="0"/>
              </a:rPr>
              <a:t>административных наказаний</a:t>
            </a:r>
            <a:r>
              <a:rPr lang="ru-RU" b="1" dirty="0">
                <a:latin typeface="Times New Roman" pitchFamily="18" charset="0"/>
                <a:cs typeface="Times New Roman" pitchFamily="18" charset="0"/>
              </a:rPr>
              <a:t>:</a:t>
            </a:r>
            <a:endParaRPr lang="ru-RU" dirty="0">
              <a:latin typeface="Times New Roman" pitchFamily="18" charset="0"/>
              <a:cs typeface="Times New Roman" pitchFamily="18" charset="0"/>
            </a:endParaRPr>
          </a:p>
          <a:p>
            <a:pPr>
              <a:spcBef>
                <a:spcPts val="0"/>
              </a:spcBef>
            </a:pPr>
            <a:r>
              <a:rPr lang="ru-RU" dirty="0">
                <a:latin typeface="Times New Roman" pitchFamily="18" charset="0"/>
                <a:cs typeface="Times New Roman" pitchFamily="18" charset="0"/>
              </a:rPr>
              <a:t>- предупреждение;</a:t>
            </a:r>
          </a:p>
          <a:p>
            <a:pPr>
              <a:spcBef>
                <a:spcPts val="0"/>
              </a:spcBef>
            </a:pPr>
            <a:r>
              <a:rPr lang="ru-RU" dirty="0">
                <a:latin typeface="Times New Roman" pitchFamily="18" charset="0"/>
                <a:cs typeface="Times New Roman" pitchFamily="18" charset="0"/>
              </a:rPr>
              <a:t>- административный штраф.</a:t>
            </a:r>
          </a:p>
          <a:p>
            <a:pPr algn="just"/>
            <a:endParaRPr lang="ru-RU" sz="1800" b="1" dirty="0"/>
          </a:p>
        </p:txBody>
      </p:sp>
      <p:sp>
        <p:nvSpPr>
          <p:cNvPr id="13" name="Прямоугольник 12"/>
          <p:cNvSpPr/>
          <p:nvPr/>
        </p:nvSpPr>
        <p:spPr>
          <a:xfrm>
            <a:off x="214282" y="6286520"/>
            <a:ext cx="3857652" cy="307777"/>
          </a:xfrm>
          <a:prstGeom prst="rect">
            <a:avLst/>
          </a:prstGeom>
        </p:spPr>
        <p:txBody>
          <a:bodyPr wrap="square">
            <a:spAutoFit/>
          </a:bodyPr>
          <a:lstStyle/>
          <a:p>
            <a:r>
              <a:rPr lang="ru-RU" sz="1400" b="1" dirty="0">
                <a:latin typeface="Times New Roman" pitchFamily="18" charset="0"/>
                <a:cs typeface="Times New Roman" pitchFamily="18" charset="0"/>
              </a:rPr>
              <a:t>Источник:</a:t>
            </a:r>
            <a:r>
              <a:rPr lang="ru-RU" sz="1400" b="1" i="1" dirty="0">
                <a:latin typeface="Times New Roman" pitchFamily="18" charset="0"/>
                <a:cs typeface="Times New Roman" pitchFamily="18" charset="0"/>
              </a:rPr>
              <a:t> </a:t>
            </a:r>
            <a:r>
              <a:rPr lang="ru-RU" sz="1400" b="1" i="1" u="sng" dirty="0">
                <a:latin typeface="Times New Roman" pitchFamily="18" charset="0"/>
                <a:cs typeface="Times New Roman" pitchFamily="18" charset="0"/>
                <a:hlinkClick r:id="rId4"/>
              </a:rPr>
              <a:t>http://www.assessor.ru/zakon/koap</a:t>
            </a:r>
            <a:endParaRPr lang="ru-RU" sz="1400" dirty="0">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5" name="Picture 13" descr="1242762163_6"/>
          <p:cNvPicPr>
            <a:picLocks noChangeAspect="1" noChangeArrowheads="1"/>
          </p:cNvPicPr>
          <p:nvPr/>
        </p:nvPicPr>
        <p:blipFill>
          <a:blip r:embed="rId2"/>
          <a:srcRect/>
          <a:stretch>
            <a:fillRect/>
          </a:stretch>
        </p:blipFill>
        <p:spPr bwMode="auto">
          <a:xfrm>
            <a:off x="0" y="0"/>
            <a:ext cx="9144000" cy="6858000"/>
          </a:xfrm>
          <a:prstGeom prst="rect">
            <a:avLst/>
          </a:prstGeom>
          <a:noFill/>
          <a:ln w="25400">
            <a:noFill/>
            <a:miter lim="800000"/>
            <a:headEnd/>
            <a:tailEnd/>
          </a:ln>
        </p:spPr>
      </p:pic>
      <p:sp>
        <p:nvSpPr>
          <p:cNvPr id="3086" name="Rectangle 14"/>
          <p:cNvSpPr>
            <a:spLocks noChangeArrowheads="1"/>
          </p:cNvSpPr>
          <p:nvPr/>
        </p:nvSpPr>
        <p:spPr bwMode="auto">
          <a:xfrm>
            <a:off x="0" y="-26988"/>
            <a:ext cx="9144000" cy="360363"/>
          </a:xfrm>
          <a:prstGeom prst="rect">
            <a:avLst/>
          </a:prstGeom>
          <a:solidFill>
            <a:schemeClr val="bg1">
              <a:alpha val="67000"/>
            </a:schemeClr>
          </a:solidFill>
          <a:ln w="9525">
            <a:noFill/>
            <a:miter lim="800000"/>
            <a:headEnd/>
            <a:tailEnd/>
          </a:ln>
          <a:effectLst/>
        </p:spPr>
        <p:txBody>
          <a:bodyPr wrap="none" anchor="ctr"/>
          <a:lstStyle/>
          <a:p>
            <a:endParaRPr lang="ru-RU"/>
          </a:p>
        </p:txBody>
      </p:sp>
      <p:sp>
        <p:nvSpPr>
          <p:cNvPr id="3087" name="Rectangle 15"/>
          <p:cNvSpPr>
            <a:spLocks noChangeArrowheads="1"/>
          </p:cNvSpPr>
          <p:nvPr/>
        </p:nvSpPr>
        <p:spPr bwMode="auto">
          <a:xfrm>
            <a:off x="0" y="692150"/>
            <a:ext cx="9144000" cy="360363"/>
          </a:xfrm>
          <a:prstGeom prst="rect">
            <a:avLst/>
          </a:prstGeom>
          <a:solidFill>
            <a:srgbClr val="FF0000">
              <a:alpha val="25000"/>
            </a:srgbClr>
          </a:solidFill>
          <a:ln w="9525">
            <a:noFill/>
            <a:miter lim="800000"/>
            <a:headEnd/>
            <a:tailEnd/>
          </a:ln>
          <a:effectLst/>
        </p:spPr>
        <p:txBody>
          <a:bodyPr wrap="none" anchor="ctr"/>
          <a:lstStyle/>
          <a:p>
            <a:endParaRPr lang="ru-RU"/>
          </a:p>
        </p:txBody>
      </p:sp>
      <p:sp>
        <p:nvSpPr>
          <p:cNvPr id="3088" name="Rectangle 16"/>
          <p:cNvSpPr>
            <a:spLocks noChangeArrowheads="1"/>
          </p:cNvSpPr>
          <p:nvPr/>
        </p:nvSpPr>
        <p:spPr bwMode="auto">
          <a:xfrm>
            <a:off x="0" y="333375"/>
            <a:ext cx="9144000" cy="360363"/>
          </a:xfrm>
          <a:prstGeom prst="rect">
            <a:avLst/>
          </a:prstGeom>
          <a:solidFill>
            <a:srgbClr val="3366FF">
              <a:alpha val="50000"/>
            </a:srgbClr>
          </a:solidFill>
          <a:ln w="9525">
            <a:noFill/>
            <a:miter lim="800000"/>
            <a:headEnd/>
            <a:tailEnd/>
          </a:ln>
          <a:effectLst/>
        </p:spPr>
        <p:txBody>
          <a:bodyPr wrap="none" anchor="ctr"/>
          <a:lstStyle/>
          <a:p>
            <a:endParaRPr lang="ru-RU"/>
          </a:p>
        </p:txBody>
      </p:sp>
      <p:pic>
        <p:nvPicPr>
          <p:cNvPr id="3092" name="Picture 20" descr="1054693"/>
          <p:cNvPicPr>
            <a:picLocks noChangeAspect="1" noChangeArrowheads="1"/>
          </p:cNvPicPr>
          <p:nvPr/>
        </p:nvPicPr>
        <p:blipFill>
          <a:blip r:embed="rId3"/>
          <a:srcRect l="5348" b="7560"/>
          <a:stretch>
            <a:fillRect/>
          </a:stretch>
        </p:blipFill>
        <p:spPr bwMode="auto">
          <a:xfrm rot="899199">
            <a:off x="6822419" y="3502888"/>
            <a:ext cx="2408662" cy="3435383"/>
          </a:xfrm>
          <a:prstGeom prst="rect">
            <a:avLst/>
          </a:prstGeom>
          <a:noFill/>
          <a:ln w="9525">
            <a:solidFill>
              <a:schemeClr val="tx1"/>
            </a:solidFill>
            <a:miter lim="800000"/>
            <a:headEnd/>
            <a:tailEnd/>
          </a:ln>
        </p:spPr>
      </p:pic>
      <p:sp>
        <p:nvSpPr>
          <p:cNvPr id="3090" name="Rectangle 18"/>
          <p:cNvSpPr>
            <a:spLocks noChangeArrowheads="1"/>
          </p:cNvSpPr>
          <p:nvPr/>
        </p:nvSpPr>
        <p:spPr bwMode="auto">
          <a:xfrm>
            <a:off x="0" y="1285860"/>
            <a:ext cx="9144000" cy="3046988"/>
          </a:xfrm>
          <a:prstGeom prst="rect">
            <a:avLst/>
          </a:prstGeom>
          <a:noFill/>
          <a:ln w="9525">
            <a:noFill/>
            <a:miter lim="800000"/>
            <a:headEnd/>
            <a:tailEnd/>
          </a:ln>
          <a:effectLst/>
        </p:spPr>
        <p:txBody>
          <a:bodyPr anchor="ctr">
            <a:spAutoFit/>
          </a:bodyPr>
          <a:lstStyle/>
          <a:p>
            <a:r>
              <a:rPr lang="ru-RU" sz="2400" b="1" dirty="0">
                <a:latin typeface="Times New Roman" pitchFamily="18" charset="0"/>
                <a:cs typeface="Times New Roman" pitchFamily="18" charset="0"/>
              </a:rPr>
              <a:t>Статья 2.3. Возраст, по достижении которого наступает административная </a:t>
            </a:r>
            <a:r>
              <a:rPr lang="ru-RU" sz="2400" b="1" dirty="0" smtClean="0">
                <a:latin typeface="Times New Roman" pitchFamily="18" charset="0"/>
                <a:cs typeface="Times New Roman" pitchFamily="18" charset="0"/>
              </a:rPr>
              <a:t>ответственность</a:t>
            </a:r>
          </a:p>
          <a:p>
            <a:endParaRPr lang="ru-RU" sz="2400" dirty="0">
              <a:latin typeface="Times New Roman" pitchFamily="18" charset="0"/>
              <a:cs typeface="Times New Roman" pitchFamily="18" charset="0"/>
            </a:endParaRPr>
          </a:p>
          <a:p>
            <a:r>
              <a:rPr lang="ru-RU" sz="2400" dirty="0">
                <a:latin typeface="Times New Roman" pitchFamily="18" charset="0"/>
                <a:cs typeface="Times New Roman" pitchFamily="18" charset="0"/>
              </a:rPr>
              <a:t>Административной ответственности подлежит лицо, достигшее к моменту совершения административного правонарушения возраста шестнадцати лет.</a:t>
            </a:r>
          </a:p>
          <a:p>
            <a:pPr>
              <a:spcBef>
                <a:spcPts val="0"/>
              </a:spcBef>
            </a:pPr>
            <a:endParaRPr lang="ru-RU" sz="2400" dirty="0">
              <a:latin typeface="Times New Roman" pitchFamily="18" charset="0"/>
              <a:cs typeface="Times New Roman" pitchFamily="18" charset="0"/>
            </a:endParaRPr>
          </a:p>
          <a:p>
            <a:pPr algn="just"/>
            <a:endParaRPr lang="ru-RU" sz="2400" b="1" dirty="0">
              <a:latin typeface="Times New Roman" pitchFamily="18" charset="0"/>
              <a:cs typeface="Times New Roman" pitchFamily="18" charset="0"/>
            </a:endParaRPr>
          </a:p>
        </p:txBody>
      </p:sp>
      <p:sp>
        <p:nvSpPr>
          <p:cNvPr id="9" name="Прямоугольник 8"/>
          <p:cNvSpPr/>
          <p:nvPr/>
        </p:nvSpPr>
        <p:spPr>
          <a:xfrm>
            <a:off x="214282" y="6286520"/>
            <a:ext cx="3857652" cy="307777"/>
          </a:xfrm>
          <a:prstGeom prst="rect">
            <a:avLst/>
          </a:prstGeom>
        </p:spPr>
        <p:txBody>
          <a:bodyPr wrap="square">
            <a:spAutoFit/>
          </a:bodyPr>
          <a:lstStyle/>
          <a:p>
            <a:r>
              <a:rPr lang="ru-RU" sz="1400" b="1" dirty="0">
                <a:latin typeface="Times New Roman" pitchFamily="18" charset="0"/>
                <a:cs typeface="Times New Roman" pitchFamily="18" charset="0"/>
              </a:rPr>
              <a:t>Источник:</a:t>
            </a:r>
            <a:r>
              <a:rPr lang="ru-RU" sz="1400" b="1" i="1" dirty="0">
                <a:latin typeface="Times New Roman" pitchFamily="18" charset="0"/>
                <a:cs typeface="Times New Roman" pitchFamily="18" charset="0"/>
              </a:rPr>
              <a:t> </a:t>
            </a:r>
            <a:r>
              <a:rPr lang="ru-RU" sz="1400" b="1" i="1" u="sng" dirty="0">
                <a:latin typeface="Times New Roman" pitchFamily="18" charset="0"/>
                <a:cs typeface="Times New Roman" pitchFamily="18" charset="0"/>
                <a:hlinkClick r:id="rId4"/>
              </a:rPr>
              <a:t>http://www.assessor.ru/zakon/koap</a:t>
            </a:r>
            <a:endParaRPr lang="ru-RU" sz="1400" dirty="0">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1242762163_6"/>
          <p:cNvPicPr>
            <a:picLocks noChangeAspect="1" noChangeArrowheads="1"/>
          </p:cNvPicPr>
          <p:nvPr/>
        </p:nvPicPr>
        <p:blipFill>
          <a:blip r:embed="rId2"/>
          <a:srcRect/>
          <a:stretch>
            <a:fillRect/>
          </a:stretch>
        </p:blipFill>
        <p:spPr bwMode="auto">
          <a:xfrm>
            <a:off x="0" y="0"/>
            <a:ext cx="9144000" cy="6858000"/>
          </a:xfrm>
          <a:prstGeom prst="rect">
            <a:avLst/>
          </a:prstGeom>
          <a:noFill/>
          <a:ln w="25400">
            <a:noFill/>
            <a:miter lim="800000"/>
            <a:headEnd/>
            <a:tailEnd/>
          </a:ln>
        </p:spPr>
      </p:pic>
      <p:sp>
        <p:nvSpPr>
          <p:cNvPr id="4101" name="Rectangle 5"/>
          <p:cNvSpPr>
            <a:spLocks noChangeArrowheads="1"/>
          </p:cNvSpPr>
          <p:nvPr/>
        </p:nvSpPr>
        <p:spPr bwMode="auto">
          <a:xfrm>
            <a:off x="0" y="-26988"/>
            <a:ext cx="9144000" cy="360363"/>
          </a:xfrm>
          <a:prstGeom prst="rect">
            <a:avLst/>
          </a:prstGeom>
          <a:solidFill>
            <a:schemeClr val="bg1">
              <a:alpha val="67000"/>
            </a:schemeClr>
          </a:solidFill>
          <a:ln w="9525">
            <a:noFill/>
            <a:miter lim="800000"/>
            <a:headEnd/>
            <a:tailEnd/>
          </a:ln>
          <a:effectLst/>
        </p:spPr>
        <p:txBody>
          <a:bodyPr wrap="none" anchor="ctr"/>
          <a:lstStyle/>
          <a:p>
            <a:endParaRPr lang="ru-RU"/>
          </a:p>
        </p:txBody>
      </p:sp>
      <p:sp>
        <p:nvSpPr>
          <p:cNvPr id="4102" name="Rectangle 6"/>
          <p:cNvSpPr>
            <a:spLocks noChangeArrowheads="1"/>
          </p:cNvSpPr>
          <p:nvPr/>
        </p:nvSpPr>
        <p:spPr bwMode="auto">
          <a:xfrm>
            <a:off x="0" y="692150"/>
            <a:ext cx="9144000" cy="360363"/>
          </a:xfrm>
          <a:prstGeom prst="rect">
            <a:avLst/>
          </a:prstGeom>
          <a:solidFill>
            <a:srgbClr val="FF0000">
              <a:alpha val="25000"/>
            </a:srgbClr>
          </a:solidFill>
          <a:ln w="9525">
            <a:noFill/>
            <a:miter lim="800000"/>
            <a:headEnd/>
            <a:tailEnd/>
          </a:ln>
          <a:effectLst/>
        </p:spPr>
        <p:txBody>
          <a:bodyPr wrap="none" anchor="ctr"/>
          <a:lstStyle/>
          <a:p>
            <a:endParaRPr lang="ru-RU"/>
          </a:p>
        </p:txBody>
      </p:sp>
      <p:sp>
        <p:nvSpPr>
          <p:cNvPr id="4103" name="Rectangle 7"/>
          <p:cNvSpPr>
            <a:spLocks noChangeArrowheads="1"/>
          </p:cNvSpPr>
          <p:nvPr/>
        </p:nvSpPr>
        <p:spPr bwMode="auto">
          <a:xfrm>
            <a:off x="0" y="333375"/>
            <a:ext cx="9144000" cy="360363"/>
          </a:xfrm>
          <a:prstGeom prst="rect">
            <a:avLst/>
          </a:prstGeom>
          <a:solidFill>
            <a:srgbClr val="3366FF">
              <a:alpha val="50000"/>
            </a:srgbClr>
          </a:solidFill>
          <a:ln w="9525">
            <a:noFill/>
            <a:miter lim="800000"/>
            <a:headEnd/>
            <a:tailEnd/>
          </a:ln>
          <a:effectLst/>
        </p:spPr>
        <p:txBody>
          <a:bodyPr wrap="none" anchor="ctr"/>
          <a:lstStyle/>
          <a:p>
            <a:endParaRPr lang="ru-RU"/>
          </a:p>
        </p:txBody>
      </p:sp>
      <p:sp>
        <p:nvSpPr>
          <p:cNvPr id="4106" name="Text Box 10"/>
          <p:cNvSpPr txBox="1">
            <a:spLocks noChangeArrowheads="1"/>
          </p:cNvSpPr>
          <p:nvPr/>
        </p:nvSpPr>
        <p:spPr bwMode="auto">
          <a:xfrm>
            <a:off x="250825" y="1341438"/>
            <a:ext cx="8569325" cy="1015663"/>
          </a:xfrm>
          <a:prstGeom prst="rect">
            <a:avLst/>
          </a:prstGeom>
          <a:noFill/>
          <a:ln w="9525">
            <a:noFill/>
            <a:miter lim="800000"/>
            <a:headEnd/>
            <a:tailEnd/>
          </a:ln>
          <a:effectLst/>
        </p:spPr>
        <p:txBody>
          <a:bodyPr>
            <a:spAutoFit/>
          </a:bodyPr>
          <a:lstStyle/>
          <a:p>
            <a:pPr algn="just"/>
            <a:r>
              <a:rPr lang="ru-RU" b="1" dirty="0">
                <a:latin typeface="Times New Roman" pitchFamily="18" charset="0"/>
                <a:cs typeface="Times New Roman" pitchFamily="18" charset="0"/>
              </a:rPr>
              <a:t>Статья 5.35. Неисполнение родителями или иными законными представителями несовершеннолетних обязанностей по содержанию и воспитанию несовершеннолетних</a:t>
            </a:r>
          </a:p>
        </p:txBody>
      </p:sp>
      <p:sp>
        <p:nvSpPr>
          <p:cNvPr id="4108" name="Text Box 12"/>
          <p:cNvSpPr txBox="1">
            <a:spLocks noChangeArrowheads="1"/>
          </p:cNvSpPr>
          <p:nvPr/>
        </p:nvSpPr>
        <p:spPr bwMode="auto">
          <a:xfrm>
            <a:off x="4357686" y="2924175"/>
            <a:ext cx="4641852" cy="3170099"/>
          </a:xfrm>
          <a:prstGeom prst="rect">
            <a:avLst/>
          </a:prstGeom>
          <a:noFill/>
          <a:ln w="9525">
            <a:noFill/>
            <a:miter lim="800000"/>
            <a:headEnd/>
            <a:tailEnd/>
          </a:ln>
          <a:effectLst/>
        </p:spPr>
        <p:txBody>
          <a:bodyPr wrap="square">
            <a:spAutoFit/>
          </a:bodyPr>
          <a:lstStyle/>
          <a:p>
            <a:pPr algn="just"/>
            <a:r>
              <a:rPr lang="ru-RU" dirty="0">
                <a:latin typeface="Times New Roman" pitchFamily="18" charset="0"/>
                <a:cs typeface="Times New Roman" pitchFamily="18" charset="0"/>
              </a:rPr>
              <a:t>Неисполнение или ненадлежащее исполнение родителями или иными законными представителями несовершеннолетних обязанностей по содержанию, воспитанию, обучению, защите прав и интересов несовершеннолетних - </a:t>
            </a:r>
            <a:r>
              <a:rPr lang="ru-RU" b="1" i="1" dirty="0">
                <a:latin typeface="Times New Roman" pitchFamily="18" charset="0"/>
                <a:cs typeface="Times New Roman" pitchFamily="18" charset="0"/>
              </a:rPr>
              <a:t>влечет предупреждение или наложение административного штрафа в размере от ста до пятисот рублей.</a:t>
            </a:r>
            <a:endParaRPr lang="ru-RU" b="1" dirty="0">
              <a:latin typeface="Times New Roman" pitchFamily="18" charset="0"/>
              <a:cs typeface="Times New Roman" pitchFamily="18" charset="0"/>
            </a:endParaRPr>
          </a:p>
        </p:txBody>
      </p:sp>
      <p:pic>
        <p:nvPicPr>
          <p:cNvPr id="4109" name="Picture 13" descr="image1"/>
          <p:cNvPicPr>
            <a:picLocks noChangeAspect="1" noChangeArrowheads="1"/>
          </p:cNvPicPr>
          <p:nvPr/>
        </p:nvPicPr>
        <p:blipFill>
          <a:blip r:embed="rId3"/>
          <a:srcRect/>
          <a:stretch>
            <a:fillRect/>
          </a:stretch>
        </p:blipFill>
        <p:spPr bwMode="auto">
          <a:xfrm>
            <a:off x="0" y="2714620"/>
            <a:ext cx="4240213" cy="3730625"/>
          </a:xfrm>
          <a:prstGeom prst="rect">
            <a:avLst/>
          </a:prstGeom>
          <a:noFill/>
        </p:spPr>
      </p:pic>
      <p:sp>
        <p:nvSpPr>
          <p:cNvPr id="13" name="Прямоугольник 12"/>
          <p:cNvSpPr/>
          <p:nvPr/>
        </p:nvSpPr>
        <p:spPr>
          <a:xfrm>
            <a:off x="214282" y="6478809"/>
            <a:ext cx="3857652" cy="307777"/>
          </a:xfrm>
          <a:prstGeom prst="rect">
            <a:avLst/>
          </a:prstGeom>
        </p:spPr>
        <p:txBody>
          <a:bodyPr wrap="square">
            <a:spAutoFit/>
          </a:bodyPr>
          <a:lstStyle/>
          <a:p>
            <a:r>
              <a:rPr lang="ru-RU" sz="1400" b="1" dirty="0">
                <a:latin typeface="Times New Roman" pitchFamily="18" charset="0"/>
                <a:cs typeface="Times New Roman" pitchFamily="18" charset="0"/>
              </a:rPr>
              <a:t>Источник:</a:t>
            </a:r>
            <a:r>
              <a:rPr lang="ru-RU" sz="1400" b="1" i="1" dirty="0">
                <a:latin typeface="Times New Roman" pitchFamily="18" charset="0"/>
                <a:cs typeface="Times New Roman" pitchFamily="18" charset="0"/>
              </a:rPr>
              <a:t> </a:t>
            </a:r>
            <a:r>
              <a:rPr lang="ru-RU" sz="1400" b="1" i="1" u="sng" dirty="0">
                <a:latin typeface="Times New Roman" pitchFamily="18" charset="0"/>
                <a:cs typeface="Times New Roman" pitchFamily="18" charset="0"/>
                <a:hlinkClick r:id="rId4"/>
              </a:rPr>
              <a:t>http://www.assessor.ru/zakon/koap</a:t>
            </a:r>
            <a:endParaRPr lang="ru-RU" sz="1400" dirty="0">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1242762163_6"/>
          <p:cNvPicPr>
            <a:picLocks noChangeAspect="1" noChangeArrowheads="1"/>
          </p:cNvPicPr>
          <p:nvPr/>
        </p:nvPicPr>
        <p:blipFill>
          <a:blip r:embed="rId2"/>
          <a:srcRect/>
          <a:stretch>
            <a:fillRect/>
          </a:stretch>
        </p:blipFill>
        <p:spPr bwMode="auto">
          <a:xfrm>
            <a:off x="0" y="0"/>
            <a:ext cx="9144000" cy="6858000"/>
          </a:xfrm>
          <a:prstGeom prst="rect">
            <a:avLst/>
          </a:prstGeom>
          <a:noFill/>
          <a:ln w="25400">
            <a:noFill/>
            <a:miter lim="800000"/>
            <a:headEnd/>
            <a:tailEnd/>
          </a:ln>
        </p:spPr>
      </p:pic>
      <p:sp>
        <p:nvSpPr>
          <p:cNvPr id="4101" name="Rectangle 5"/>
          <p:cNvSpPr>
            <a:spLocks noChangeArrowheads="1"/>
          </p:cNvSpPr>
          <p:nvPr/>
        </p:nvSpPr>
        <p:spPr bwMode="auto">
          <a:xfrm>
            <a:off x="0" y="-26988"/>
            <a:ext cx="9144000" cy="360363"/>
          </a:xfrm>
          <a:prstGeom prst="rect">
            <a:avLst/>
          </a:prstGeom>
          <a:solidFill>
            <a:schemeClr val="bg1">
              <a:alpha val="67000"/>
            </a:schemeClr>
          </a:solidFill>
          <a:ln w="9525">
            <a:noFill/>
            <a:miter lim="800000"/>
            <a:headEnd/>
            <a:tailEnd/>
          </a:ln>
          <a:effectLst/>
        </p:spPr>
        <p:txBody>
          <a:bodyPr wrap="none" anchor="ctr"/>
          <a:lstStyle/>
          <a:p>
            <a:endParaRPr lang="ru-RU"/>
          </a:p>
        </p:txBody>
      </p:sp>
      <p:sp>
        <p:nvSpPr>
          <p:cNvPr id="4106" name="Text Box 10"/>
          <p:cNvSpPr txBox="1">
            <a:spLocks noChangeArrowheads="1"/>
          </p:cNvSpPr>
          <p:nvPr/>
        </p:nvSpPr>
        <p:spPr bwMode="auto">
          <a:xfrm>
            <a:off x="142844" y="214290"/>
            <a:ext cx="8712201" cy="1631216"/>
          </a:xfrm>
          <a:prstGeom prst="rect">
            <a:avLst/>
          </a:prstGeom>
          <a:noFill/>
          <a:ln w="9525">
            <a:noFill/>
            <a:miter lim="800000"/>
            <a:headEnd/>
            <a:tailEnd/>
          </a:ln>
          <a:effectLst/>
        </p:spPr>
        <p:txBody>
          <a:bodyPr wrap="square">
            <a:spAutoFit/>
          </a:bodyPr>
          <a:lstStyle/>
          <a:p>
            <a:pPr algn="just"/>
            <a:r>
              <a:rPr lang="ru-RU" b="1" dirty="0">
                <a:latin typeface="Times New Roman" pitchFamily="18" charset="0"/>
                <a:cs typeface="Times New Roman" pitchFamily="18" charset="0"/>
              </a:rPr>
              <a:t>Статья 6.8. Незаконный оборот наркотических средств, психотропных веществ или их аналогов и незаконные приобретение, хранение, перевозка растений, содержащих наркотические средства или психотропные вещества, либо их частей, содержащих наркотические средства или психотропные </a:t>
            </a:r>
            <a:r>
              <a:rPr lang="ru-RU" b="1" dirty="0" smtClean="0">
                <a:latin typeface="Times New Roman" pitchFamily="18" charset="0"/>
                <a:cs typeface="Times New Roman" pitchFamily="18" charset="0"/>
              </a:rPr>
              <a:t>вещества</a:t>
            </a:r>
            <a:endParaRPr lang="ru-RU" b="1" dirty="0">
              <a:latin typeface="Times New Roman" pitchFamily="18" charset="0"/>
              <a:cs typeface="Times New Roman" pitchFamily="18" charset="0"/>
            </a:endParaRPr>
          </a:p>
        </p:txBody>
      </p:sp>
      <p:sp>
        <p:nvSpPr>
          <p:cNvPr id="4108" name="Text Box 12"/>
          <p:cNvSpPr txBox="1">
            <a:spLocks noChangeArrowheads="1"/>
          </p:cNvSpPr>
          <p:nvPr/>
        </p:nvSpPr>
        <p:spPr bwMode="auto">
          <a:xfrm>
            <a:off x="214282" y="2071678"/>
            <a:ext cx="8713818" cy="4708981"/>
          </a:xfrm>
          <a:prstGeom prst="rect">
            <a:avLst/>
          </a:prstGeom>
          <a:noFill/>
          <a:ln w="9525">
            <a:noFill/>
            <a:miter lim="800000"/>
            <a:headEnd/>
            <a:tailEnd/>
          </a:ln>
          <a:effectLst/>
        </p:spPr>
        <p:txBody>
          <a:bodyPr wrap="square">
            <a:spAutoFit/>
          </a:bodyPr>
          <a:lstStyle/>
          <a:p>
            <a:pPr algn="just"/>
            <a:r>
              <a:rPr lang="ru-RU" dirty="0" smtClean="0">
                <a:latin typeface="Times New Roman" pitchFamily="18" charset="0"/>
                <a:cs typeface="Times New Roman" pitchFamily="18" charset="0"/>
              </a:rPr>
              <a:t>Незаконные приобретение, хранение, перевозка, изготовление, переработка без цели сбыта наркотических средств, психотропных веществ или их аналогов, а также незаконные приобретение, хранение, перевозка без цели сбыта растений, содержащих наркотические средства или психотропные вещества, либо их частей, содержащих наркотические средства или психотропные вещества, - </a:t>
            </a:r>
            <a:r>
              <a:rPr lang="ru-RU" b="1" i="1" dirty="0" smtClean="0">
                <a:latin typeface="Times New Roman" pitchFamily="18" charset="0"/>
                <a:cs typeface="Times New Roman" pitchFamily="18" charset="0"/>
              </a:rPr>
              <a:t>влекут наложение административного штрафа в размере от четырех тысяч до пяти тысяч рублей или административный арест на срок до пятнадцати суток.</a:t>
            </a:r>
          </a:p>
          <a:p>
            <a:pPr algn="just"/>
            <a:endParaRPr lang="ru-RU" dirty="0" smtClean="0">
              <a:latin typeface="Times New Roman" pitchFamily="18" charset="0"/>
              <a:cs typeface="Times New Roman" pitchFamily="18" charset="0"/>
            </a:endParaRPr>
          </a:p>
          <a:p>
            <a:pPr algn="just"/>
            <a:r>
              <a:rPr lang="ru-RU" i="1" dirty="0" smtClean="0">
                <a:latin typeface="Times New Roman" pitchFamily="18" charset="0"/>
                <a:cs typeface="Times New Roman" pitchFamily="18" charset="0"/>
              </a:rPr>
              <a:t>Примечание.</a:t>
            </a:r>
            <a:r>
              <a:rPr lang="ru-RU" dirty="0" smtClean="0">
                <a:latin typeface="Times New Roman" pitchFamily="18" charset="0"/>
                <a:cs typeface="Times New Roman" pitchFamily="18" charset="0"/>
              </a:rPr>
              <a:t> Лицо, добровольно сдавшее приобретенные без цели сбыта наркотические средства, психотропные вещества, их аналоги или растения, содержащие наркотические средства или психотропные вещества, либо их части, содержащие наркотические средства или психотропные вещества, освобождается от административной ответственности за данное административное правонарушение.</a:t>
            </a:r>
            <a:endParaRPr lang="ru-RU" dirty="0">
              <a:latin typeface="Times New Roman" pitchFamily="18" charset="0"/>
              <a:cs typeface="Times New Roman" pitchFamily="18" charset="0"/>
            </a:endParaRPr>
          </a:p>
        </p:txBody>
      </p:sp>
      <p:sp>
        <p:nvSpPr>
          <p:cNvPr id="9" name="Прямоугольник 8"/>
          <p:cNvSpPr/>
          <p:nvPr/>
        </p:nvSpPr>
        <p:spPr>
          <a:xfrm>
            <a:off x="5143504" y="6572272"/>
            <a:ext cx="3857652" cy="307777"/>
          </a:xfrm>
          <a:prstGeom prst="rect">
            <a:avLst/>
          </a:prstGeom>
        </p:spPr>
        <p:txBody>
          <a:bodyPr wrap="square">
            <a:spAutoFit/>
          </a:bodyPr>
          <a:lstStyle/>
          <a:p>
            <a:r>
              <a:rPr lang="ru-RU" sz="1400" b="1" dirty="0">
                <a:latin typeface="Times New Roman" pitchFamily="18" charset="0"/>
                <a:cs typeface="Times New Roman" pitchFamily="18" charset="0"/>
              </a:rPr>
              <a:t>Источник:</a:t>
            </a:r>
            <a:r>
              <a:rPr lang="ru-RU" sz="1400" b="1" i="1" dirty="0">
                <a:latin typeface="Times New Roman" pitchFamily="18" charset="0"/>
                <a:cs typeface="Times New Roman" pitchFamily="18" charset="0"/>
              </a:rPr>
              <a:t> </a:t>
            </a:r>
            <a:r>
              <a:rPr lang="ru-RU" sz="1400" b="1" i="1" u="sng" dirty="0">
                <a:latin typeface="Times New Roman" pitchFamily="18" charset="0"/>
                <a:cs typeface="Times New Roman" pitchFamily="18" charset="0"/>
                <a:hlinkClick r:id="rId3"/>
              </a:rPr>
              <a:t>http://www.assessor.ru/zakon/koap</a:t>
            </a:r>
            <a:endParaRPr lang="ru-RU" sz="1400" dirty="0">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1242762163_6"/>
          <p:cNvPicPr>
            <a:picLocks noChangeAspect="1" noChangeArrowheads="1"/>
          </p:cNvPicPr>
          <p:nvPr/>
        </p:nvPicPr>
        <p:blipFill>
          <a:blip r:embed="rId2"/>
          <a:srcRect/>
          <a:stretch>
            <a:fillRect/>
          </a:stretch>
        </p:blipFill>
        <p:spPr bwMode="auto">
          <a:xfrm>
            <a:off x="0" y="0"/>
            <a:ext cx="9144000" cy="6858000"/>
          </a:xfrm>
          <a:prstGeom prst="rect">
            <a:avLst/>
          </a:prstGeom>
          <a:noFill/>
          <a:ln w="25400">
            <a:noFill/>
            <a:miter lim="800000"/>
            <a:headEnd/>
            <a:tailEnd/>
          </a:ln>
        </p:spPr>
      </p:pic>
      <p:sp>
        <p:nvSpPr>
          <p:cNvPr id="4101" name="Rectangle 5"/>
          <p:cNvSpPr>
            <a:spLocks noChangeArrowheads="1"/>
          </p:cNvSpPr>
          <p:nvPr/>
        </p:nvSpPr>
        <p:spPr bwMode="auto">
          <a:xfrm>
            <a:off x="0" y="-26988"/>
            <a:ext cx="9144000" cy="360363"/>
          </a:xfrm>
          <a:prstGeom prst="rect">
            <a:avLst/>
          </a:prstGeom>
          <a:solidFill>
            <a:schemeClr val="bg1">
              <a:alpha val="67000"/>
            </a:schemeClr>
          </a:solidFill>
          <a:ln w="9525">
            <a:noFill/>
            <a:miter lim="800000"/>
            <a:headEnd/>
            <a:tailEnd/>
          </a:ln>
          <a:effectLst/>
        </p:spPr>
        <p:txBody>
          <a:bodyPr wrap="none" anchor="ctr"/>
          <a:lstStyle/>
          <a:p>
            <a:endParaRPr lang="ru-RU"/>
          </a:p>
        </p:txBody>
      </p:sp>
      <p:sp>
        <p:nvSpPr>
          <p:cNvPr id="4106" name="Text Box 10"/>
          <p:cNvSpPr txBox="1">
            <a:spLocks noChangeArrowheads="1"/>
          </p:cNvSpPr>
          <p:nvPr/>
        </p:nvSpPr>
        <p:spPr bwMode="auto">
          <a:xfrm>
            <a:off x="142844" y="214290"/>
            <a:ext cx="8712201" cy="707886"/>
          </a:xfrm>
          <a:prstGeom prst="rect">
            <a:avLst/>
          </a:prstGeom>
          <a:noFill/>
          <a:ln w="9525">
            <a:noFill/>
            <a:miter lim="800000"/>
            <a:headEnd/>
            <a:tailEnd/>
          </a:ln>
          <a:effectLst/>
        </p:spPr>
        <p:txBody>
          <a:bodyPr wrap="square">
            <a:spAutoFit/>
          </a:bodyPr>
          <a:lstStyle/>
          <a:p>
            <a:r>
              <a:rPr lang="ru-RU" b="1" dirty="0">
                <a:latin typeface="Times New Roman" pitchFamily="18" charset="0"/>
                <a:cs typeface="Times New Roman" pitchFamily="18" charset="0"/>
              </a:rPr>
              <a:t>Статья 6.9. Потребление наркотических средств или психотропных веществ без назначения врача</a:t>
            </a:r>
            <a:endParaRPr lang="ru-RU" dirty="0">
              <a:latin typeface="Times New Roman" pitchFamily="18" charset="0"/>
              <a:cs typeface="Times New Roman" pitchFamily="18" charset="0"/>
            </a:endParaRPr>
          </a:p>
        </p:txBody>
      </p:sp>
      <p:sp>
        <p:nvSpPr>
          <p:cNvPr id="4108" name="Text Box 12"/>
          <p:cNvSpPr txBox="1">
            <a:spLocks noChangeArrowheads="1"/>
          </p:cNvSpPr>
          <p:nvPr/>
        </p:nvSpPr>
        <p:spPr bwMode="auto">
          <a:xfrm>
            <a:off x="0" y="1071546"/>
            <a:ext cx="9144000" cy="5632311"/>
          </a:xfrm>
          <a:prstGeom prst="rect">
            <a:avLst/>
          </a:prstGeom>
          <a:noFill/>
          <a:ln w="9525">
            <a:noFill/>
            <a:miter lim="800000"/>
            <a:headEnd/>
            <a:tailEnd/>
          </a:ln>
          <a:effectLst/>
        </p:spPr>
        <p:txBody>
          <a:bodyPr wrap="square">
            <a:spAutoFit/>
          </a:bodyPr>
          <a:lstStyle/>
          <a:p>
            <a:pPr algn="just"/>
            <a:r>
              <a:rPr lang="ru-RU" sz="1800" dirty="0">
                <a:latin typeface="Times New Roman" pitchFamily="18" charset="0"/>
                <a:cs typeface="Times New Roman" pitchFamily="18" charset="0"/>
              </a:rPr>
              <a:t>Потребление наркотических средств или психотропных веществ без назначения врача либо новых потенциально опасных </a:t>
            </a:r>
            <a:r>
              <a:rPr lang="ru-RU" sz="1800" dirty="0" err="1">
                <a:latin typeface="Times New Roman" pitchFamily="18" charset="0"/>
                <a:cs typeface="Times New Roman" pitchFamily="18" charset="0"/>
              </a:rPr>
              <a:t>психоактивных</a:t>
            </a:r>
            <a:r>
              <a:rPr lang="ru-RU" sz="1800" dirty="0">
                <a:latin typeface="Times New Roman" pitchFamily="18" charset="0"/>
                <a:cs typeface="Times New Roman" pitchFamily="18" charset="0"/>
              </a:rPr>
              <a:t> веществ, за исключением случаев, предусмотренных частью 2 статьи 20.20, статьей 20.22 настоящего Кодекса, либо невыполнение законного требования уполномоченного должностного лица о прохождении медицинского освидетельствования на состояние опьянения гражданином, в отношении которого имеются достаточные основания полагать, что он потребил наркотические средства или психотропные вещества без назначения врача либо новые потенциально опасные </a:t>
            </a:r>
            <a:r>
              <a:rPr lang="ru-RU" sz="1800" dirty="0" err="1">
                <a:latin typeface="Times New Roman" pitchFamily="18" charset="0"/>
                <a:cs typeface="Times New Roman" pitchFamily="18" charset="0"/>
              </a:rPr>
              <a:t>психоактивные</a:t>
            </a:r>
            <a:r>
              <a:rPr lang="ru-RU" sz="1800" dirty="0">
                <a:latin typeface="Times New Roman" pitchFamily="18" charset="0"/>
                <a:cs typeface="Times New Roman" pitchFamily="18" charset="0"/>
              </a:rPr>
              <a:t> вещества, - </a:t>
            </a:r>
            <a:r>
              <a:rPr lang="ru-RU" sz="1800" b="1" i="1" dirty="0">
                <a:latin typeface="Times New Roman" pitchFamily="18" charset="0"/>
                <a:cs typeface="Times New Roman" pitchFamily="18" charset="0"/>
              </a:rPr>
              <a:t>влечет наложение административного штрафа в размере от четырех тысяч до пяти тысяч рублей или административный арест на срок до пятнадцати суток</a:t>
            </a:r>
            <a:r>
              <a:rPr lang="ru-RU" sz="1800" b="1" i="1" dirty="0" smtClean="0">
                <a:latin typeface="Times New Roman" pitchFamily="18" charset="0"/>
                <a:cs typeface="Times New Roman" pitchFamily="18" charset="0"/>
              </a:rPr>
              <a:t>.</a:t>
            </a:r>
          </a:p>
          <a:p>
            <a:pPr algn="just"/>
            <a:endParaRPr lang="ru-RU" sz="1800" dirty="0">
              <a:latin typeface="Times New Roman" pitchFamily="18" charset="0"/>
              <a:cs typeface="Times New Roman" pitchFamily="18" charset="0"/>
            </a:endParaRPr>
          </a:p>
          <a:p>
            <a:pPr algn="just"/>
            <a:r>
              <a:rPr lang="ru-RU" sz="1800" i="1" dirty="0">
                <a:latin typeface="Times New Roman" pitchFamily="18" charset="0"/>
                <a:cs typeface="Times New Roman" pitchFamily="18" charset="0"/>
              </a:rPr>
              <a:t>Примечание.</a:t>
            </a:r>
            <a:r>
              <a:rPr lang="ru-RU" sz="1800" dirty="0">
                <a:latin typeface="Times New Roman" pitchFamily="18" charset="0"/>
                <a:cs typeface="Times New Roman" pitchFamily="18" charset="0"/>
              </a:rPr>
              <a:t> Лицо, добровольно обратившееся в медицинскую организацию для лечения в связи с потреблением наркотических средств или психотропных веществ без назначения врача, освобождается от административной ответственности за данное правонарушение. Лицо, в установленном "порядке" признанное больным наркоманией, может быть с его согласия направлено на медицинскую и (или) социальную реабилитацию и в связи с этим освобождается от административной ответственности за совершение правонарушений, связанных с потреблением наркотических средств или психотропных веществ. Действие настоящего примечания распространяется на административные правонарушения, предусмотренные "частью 2 статьи 20.20" настоящего Кодекса.</a:t>
            </a:r>
          </a:p>
        </p:txBody>
      </p:sp>
      <p:sp>
        <p:nvSpPr>
          <p:cNvPr id="6" name="Прямоугольник 5"/>
          <p:cNvSpPr/>
          <p:nvPr/>
        </p:nvSpPr>
        <p:spPr>
          <a:xfrm>
            <a:off x="5500694" y="6621685"/>
            <a:ext cx="3857652" cy="307777"/>
          </a:xfrm>
          <a:prstGeom prst="rect">
            <a:avLst/>
          </a:prstGeom>
        </p:spPr>
        <p:txBody>
          <a:bodyPr wrap="square">
            <a:spAutoFit/>
          </a:bodyPr>
          <a:lstStyle/>
          <a:p>
            <a:r>
              <a:rPr lang="ru-RU" sz="1400" b="1" dirty="0">
                <a:latin typeface="Times New Roman" pitchFamily="18" charset="0"/>
                <a:cs typeface="Times New Roman" pitchFamily="18" charset="0"/>
              </a:rPr>
              <a:t>Источник:</a:t>
            </a:r>
            <a:r>
              <a:rPr lang="ru-RU" sz="1400" b="1" i="1" dirty="0">
                <a:latin typeface="Times New Roman" pitchFamily="18" charset="0"/>
                <a:cs typeface="Times New Roman" pitchFamily="18" charset="0"/>
              </a:rPr>
              <a:t> </a:t>
            </a:r>
            <a:r>
              <a:rPr lang="ru-RU" sz="1400" b="1" i="1" u="sng" dirty="0">
                <a:latin typeface="Times New Roman" pitchFamily="18" charset="0"/>
                <a:cs typeface="Times New Roman" pitchFamily="18" charset="0"/>
                <a:hlinkClick r:id="rId3"/>
              </a:rPr>
              <a:t>http://www.assessor.ru/zakon/koap</a:t>
            </a:r>
            <a:endParaRPr lang="ru-RU" sz="1400" dirty="0">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1242762163_6"/>
          <p:cNvPicPr>
            <a:picLocks noChangeAspect="1" noChangeArrowheads="1"/>
          </p:cNvPicPr>
          <p:nvPr/>
        </p:nvPicPr>
        <p:blipFill>
          <a:blip r:embed="rId2"/>
          <a:srcRect/>
          <a:stretch>
            <a:fillRect/>
          </a:stretch>
        </p:blipFill>
        <p:spPr bwMode="auto">
          <a:xfrm>
            <a:off x="0" y="0"/>
            <a:ext cx="9144000" cy="6858000"/>
          </a:xfrm>
          <a:prstGeom prst="rect">
            <a:avLst/>
          </a:prstGeom>
          <a:noFill/>
          <a:ln w="25400">
            <a:noFill/>
            <a:miter lim="800000"/>
            <a:headEnd/>
            <a:tailEnd/>
          </a:ln>
        </p:spPr>
      </p:pic>
      <p:sp>
        <p:nvSpPr>
          <p:cNvPr id="4101" name="Rectangle 5"/>
          <p:cNvSpPr>
            <a:spLocks noChangeArrowheads="1"/>
          </p:cNvSpPr>
          <p:nvPr/>
        </p:nvSpPr>
        <p:spPr bwMode="auto">
          <a:xfrm>
            <a:off x="0" y="-26988"/>
            <a:ext cx="9144000" cy="360363"/>
          </a:xfrm>
          <a:prstGeom prst="rect">
            <a:avLst/>
          </a:prstGeom>
          <a:solidFill>
            <a:schemeClr val="bg1">
              <a:alpha val="67000"/>
            </a:schemeClr>
          </a:solidFill>
          <a:ln w="9525">
            <a:noFill/>
            <a:miter lim="800000"/>
            <a:headEnd/>
            <a:tailEnd/>
          </a:ln>
          <a:effectLst/>
        </p:spPr>
        <p:txBody>
          <a:bodyPr wrap="none" anchor="ctr"/>
          <a:lstStyle/>
          <a:p>
            <a:endParaRPr lang="ru-RU"/>
          </a:p>
        </p:txBody>
      </p:sp>
      <p:sp>
        <p:nvSpPr>
          <p:cNvPr id="4106" name="Text Box 10"/>
          <p:cNvSpPr txBox="1">
            <a:spLocks noChangeArrowheads="1"/>
          </p:cNvSpPr>
          <p:nvPr/>
        </p:nvSpPr>
        <p:spPr bwMode="auto">
          <a:xfrm>
            <a:off x="142844" y="214290"/>
            <a:ext cx="8712201" cy="1323439"/>
          </a:xfrm>
          <a:prstGeom prst="rect">
            <a:avLst/>
          </a:prstGeom>
          <a:noFill/>
          <a:ln w="9525">
            <a:noFill/>
            <a:miter lim="800000"/>
            <a:headEnd/>
            <a:tailEnd/>
          </a:ln>
          <a:effectLst/>
        </p:spPr>
        <p:txBody>
          <a:bodyPr wrap="square">
            <a:spAutoFit/>
          </a:bodyPr>
          <a:lstStyle/>
          <a:p>
            <a:r>
              <a:rPr lang="ru-RU" b="1" dirty="0">
                <a:latin typeface="Times New Roman" pitchFamily="18" charset="0"/>
                <a:cs typeface="Times New Roman" pitchFamily="18" charset="0"/>
              </a:rPr>
              <a:t>Статья 6.9.1 Уклонение от прохождения диагностики, профилактических мероприятий, лечения от наркомании и (или) медицинской и (или) социальной реабилитации в связи с потреблением наркотических средств или психотропных веществ без назначения врача</a:t>
            </a:r>
            <a:endParaRPr lang="ru-RU" dirty="0">
              <a:latin typeface="Times New Roman" pitchFamily="18" charset="0"/>
              <a:cs typeface="Times New Roman" pitchFamily="18" charset="0"/>
            </a:endParaRPr>
          </a:p>
        </p:txBody>
      </p:sp>
      <p:sp>
        <p:nvSpPr>
          <p:cNvPr id="4108" name="Text Box 12"/>
          <p:cNvSpPr txBox="1">
            <a:spLocks noChangeArrowheads="1"/>
          </p:cNvSpPr>
          <p:nvPr/>
        </p:nvSpPr>
        <p:spPr bwMode="auto">
          <a:xfrm>
            <a:off x="0" y="1643050"/>
            <a:ext cx="9144000" cy="4801314"/>
          </a:xfrm>
          <a:prstGeom prst="rect">
            <a:avLst/>
          </a:prstGeom>
          <a:noFill/>
          <a:ln w="9525">
            <a:noFill/>
            <a:miter lim="800000"/>
            <a:headEnd/>
            <a:tailEnd/>
          </a:ln>
          <a:effectLst/>
        </p:spPr>
        <p:txBody>
          <a:bodyPr wrap="square">
            <a:spAutoFit/>
          </a:bodyPr>
          <a:lstStyle/>
          <a:p>
            <a:pPr algn="just"/>
            <a:r>
              <a:rPr lang="ru-RU" sz="1800" dirty="0">
                <a:latin typeface="Times New Roman" pitchFamily="18" charset="0"/>
                <a:cs typeface="Times New Roman" pitchFamily="18" charset="0"/>
              </a:rPr>
              <a:t>Уклонение от прохождения лечения от наркомании или медицинской и (или) социальной реабилитации лицом, освобожденным от административной ответственности в соответствии с "примечанием к статье 6.9" настоящего Кодекса, либо уклонение от прохождения диагностики, профилактических мероприятий, лечения от наркомании и (или) медицинской и (или) социальной реабилитации лицом, на которое судом возложена обязанность пройти диагностику, профилактические мероприятия, лечение от наркомании и (или) медицинскую и (или) социальную реабилитацию в связи с потреблением наркотических средств или психотропных веществ без назначения врача, - </a:t>
            </a:r>
            <a:r>
              <a:rPr lang="ru-RU" sz="1800" b="1" i="1" dirty="0">
                <a:latin typeface="Times New Roman" pitchFamily="18" charset="0"/>
                <a:cs typeface="Times New Roman" pitchFamily="18" charset="0"/>
              </a:rPr>
              <a:t>влечет наложение административного штрафа в размере от четырех тысяч до пяти тысяч рублей или административный арест на срок до тридцати суток</a:t>
            </a:r>
            <a:r>
              <a:rPr lang="ru-RU" sz="1800" b="1" i="1" dirty="0" smtClean="0">
                <a:latin typeface="Times New Roman" pitchFamily="18" charset="0"/>
                <a:cs typeface="Times New Roman" pitchFamily="18" charset="0"/>
              </a:rPr>
              <a:t>.</a:t>
            </a:r>
          </a:p>
          <a:p>
            <a:pPr algn="just"/>
            <a:endParaRPr lang="ru-RU" sz="1800" dirty="0">
              <a:latin typeface="Times New Roman" pitchFamily="18" charset="0"/>
              <a:cs typeface="Times New Roman" pitchFamily="18" charset="0"/>
            </a:endParaRPr>
          </a:p>
          <a:p>
            <a:pPr algn="just"/>
            <a:r>
              <a:rPr lang="ru-RU" sz="1800" i="1" dirty="0">
                <a:latin typeface="Times New Roman" pitchFamily="18" charset="0"/>
                <a:cs typeface="Times New Roman" pitchFamily="18" charset="0"/>
              </a:rPr>
              <a:t>Примечание.</a:t>
            </a:r>
            <a:r>
              <a:rPr lang="ru-RU" sz="1800" dirty="0">
                <a:latin typeface="Times New Roman" pitchFamily="18" charset="0"/>
                <a:cs typeface="Times New Roman" pitchFamily="18" charset="0"/>
              </a:rPr>
              <a:t> Лицо считается уклоняющимся от прохождения диагностики, профилактических мероприятий, лечения от наркомании и (или) медицинской и (или) социальной реабилитации в связи с потреблением наркотических средств или психотропных веществ без назначения врача, если оно не посещает или самовольно покинуло медицинскую организацию или учреждение социальной реабилитации либо не выполнило более двух раз предписания лечащего врача.</a:t>
            </a:r>
          </a:p>
        </p:txBody>
      </p:sp>
      <p:sp>
        <p:nvSpPr>
          <p:cNvPr id="6" name="Прямоугольник 5"/>
          <p:cNvSpPr/>
          <p:nvPr/>
        </p:nvSpPr>
        <p:spPr>
          <a:xfrm>
            <a:off x="5500694" y="6550247"/>
            <a:ext cx="3857652" cy="307777"/>
          </a:xfrm>
          <a:prstGeom prst="rect">
            <a:avLst/>
          </a:prstGeom>
        </p:spPr>
        <p:txBody>
          <a:bodyPr wrap="square">
            <a:spAutoFit/>
          </a:bodyPr>
          <a:lstStyle/>
          <a:p>
            <a:r>
              <a:rPr lang="ru-RU" sz="1400" b="1" dirty="0">
                <a:latin typeface="Times New Roman" pitchFamily="18" charset="0"/>
                <a:cs typeface="Times New Roman" pitchFamily="18" charset="0"/>
              </a:rPr>
              <a:t>Источник:</a:t>
            </a:r>
            <a:r>
              <a:rPr lang="ru-RU" sz="1400" b="1" i="1" dirty="0">
                <a:latin typeface="Times New Roman" pitchFamily="18" charset="0"/>
                <a:cs typeface="Times New Roman" pitchFamily="18" charset="0"/>
              </a:rPr>
              <a:t> </a:t>
            </a:r>
            <a:r>
              <a:rPr lang="ru-RU" sz="1400" b="1" i="1" u="sng" dirty="0">
                <a:latin typeface="Times New Roman" pitchFamily="18" charset="0"/>
                <a:cs typeface="Times New Roman" pitchFamily="18" charset="0"/>
                <a:hlinkClick r:id="rId3"/>
              </a:rPr>
              <a:t>http://www.assessor.ru/zakon/koap</a:t>
            </a:r>
            <a:endParaRPr lang="ru-RU" sz="1400" dirty="0">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1242762163_6"/>
          <p:cNvPicPr>
            <a:picLocks noChangeAspect="1" noChangeArrowheads="1"/>
          </p:cNvPicPr>
          <p:nvPr/>
        </p:nvPicPr>
        <p:blipFill>
          <a:blip r:embed="rId2"/>
          <a:srcRect/>
          <a:stretch>
            <a:fillRect/>
          </a:stretch>
        </p:blipFill>
        <p:spPr bwMode="auto">
          <a:xfrm>
            <a:off x="0" y="0"/>
            <a:ext cx="9144000" cy="6858000"/>
          </a:xfrm>
          <a:prstGeom prst="rect">
            <a:avLst/>
          </a:prstGeom>
          <a:noFill/>
          <a:ln w="25400">
            <a:noFill/>
            <a:miter lim="800000"/>
            <a:headEnd/>
            <a:tailEnd/>
          </a:ln>
        </p:spPr>
      </p:pic>
      <p:sp>
        <p:nvSpPr>
          <p:cNvPr id="5125" name="Rectangle 5"/>
          <p:cNvSpPr>
            <a:spLocks noChangeArrowheads="1"/>
          </p:cNvSpPr>
          <p:nvPr/>
        </p:nvSpPr>
        <p:spPr bwMode="auto">
          <a:xfrm>
            <a:off x="0" y="-26988"/>
            <a:ext cx="9144000" cy="360363"/>
          </a:xfrm>
          <a:prstGeom prst="rect">
            <a:avLst/>
          </a:prstGeom>
          <a:solidFill>
            <a:schemeClr val="bg1">
              <a:alpha val="67000"/>
            </a:schemeClr>
          </a:solidFill>
          <a:ln w="9525">
            <a:noFill/>
            <a:miter lim="800000"/>
            <a:headEnd/>
            <a:tailEnd/>
          </a:ln>
          <a:effectLst/>
        </p:spPr>
        <p:txBody>
          <a:bodyPr wrap="none" anchor="ctr"/>
          <a:lstStyle/>
          <a:p>
            <a:endParaRPr lang="ru-RU"/>
          </a:p>
        </p:txBody>
      </p:sp>
      <p:sp>
        <p:nvSpPr>
          <p:cNvPr id="5126" name="Rectangle 6"/>
          <p:cNvSpPr>
            <a:spLocks noChangeArrowheads="1"/>
          </p:cNvSpPr>
          <p:nvPr/>
        </p:nvSpPr>
        <p:spPr bwMode="auto">
          <a:xfrm>
            <a:off x="0" y="692150"/>
            <a:ext cx="9144000" cy="360363"/>
          </a:xfrm>
          <a:prstGeom prst="rect">
            <a:avLst/>
          </a:prstGeom>
          <a:solidFill>
            <a:srgbClr val="FF0000">
              <a:alpha val="25000"/>
            </a:srgbClr>
          </a:solidFill>
          <a:ln w="9525">
            <a:noFill/>
            <a:miter lim="800000"/>
            <a:headEnd/>
            <a:tailEnd/>
          </a:ln>
          <a:effectLst/>
        </p:spPr>
        <p:txBody>
          <a:bodyPr wrap="none" anchor="ctr"/>
          <a:lstStyle/>
          <a:p>
            <a:endParaRPr lang="ru-RU"/>
          </a:p>
        </p:txBody>
      </p:sp>
      <p:sp>
        <p:nvSpPr>
          <p:cNvPr id="5127" name="Rectangle 7"/>
          <p:cNvSpPr>
            <a:spLocks noChangeArrowheads="1"/>
          </p:cNvSpPr>
          <p:nvPr/>
        </p:nvSpPr>
        <p:spPr bwMode="auto">
          <a:xfrm>
            <a:off x="0" y="333375"/>
            <a:ext cx="9144000" cy="360363"/>
          </a:xfrm>
          <a:prstGeom prst="rect">
            <a:avLst/>
          </a:prstGeom>
          <a:solidFill>
            <a:srgbClr val="3366FF">
              <a:alpha val="50000"/>
            </a:srgbClr>
          </a:solidFill>
          <a:ln w="9525">
            <a:noFill/>
            <a:miter lim="800000"/>
            <a:headEnd/>
            <a:tailEnd/>
          </a:ln>
          <a:effectLst/>
        </p:spPr>
        <p:txBody>
          <a:bodyPr wrap="none" anchor="ctr"/>
          <a:lstStyle/>
          <a:p>
            <a:endParaRPr lang="ru-RU"/>
          </a:p>
        </p:txBody>
      </p:sp>
      <p:sp>
        <p:nvSpPr>
          <p:cNvPr id="5133" name="Text Box 13"/>
          <p:cNvSpPr txBox="1">
            <a:spLocks noChangeArrowheads="1"/>
          </p:cNvSpPr>
          <p:nvPr/>
        </p:nvSpPr>
        <p:spPr bwMode="auto">
          <a:xfrm>
            <a:off x="250825" y="1341438"/>
            <a:ext cx="8785225" cy="1015663"/>
          </a:xfrm>
          <a:prstGeom prst="rect">
            <a:avLst/>
          </a:prstGeom>
          <a:noFill/>
          <a:ln w="9525">
            <a:noFill/>
            <a:miter lim="800000"/>
            <a:headEnd/>
            <a:tailEnd/>
          </a:ln>
          <a:effectLst/>
        </p:spPr>
        <p:txBody>
          <a:bodyPr>
            <a:spAutoFit/>
          </a:bodyPr>
          <a:lstStyle/>
          <a:p>
            <a:pPr algn="just"/>
            <a:r>
              <a:rPr lang="ru-RU" b="1" dirty="0">
                <a:latin typeface="Times New Roman" pitchFamily="18" charset="0"/>
                <a:cs typeface="Times New Roman" pitchFamily="18" charset="0"/>
              </a:rPr>
              <a:t>Статья 6.10. Вовлечение несовершеннолетнего в употребление алкогольной и спиртосодержащей продукции или одурманивающих веществ</a:t>
            </a:r>
          </a:p>
        </p:txBody>
      </p:sp>
      <p:sp>
        <p:nvSpPr>
          <p:cNvPr id="5137" name="Text Box 17"/>
          <p:cNvSpPr txBox="1">
            <a:spLocks noChangeArrowheads="1"/>
          </p:cNvSpPr>
          <p:nvPr/>
        </p:nvSpPr>
        <p:spPr bwMode="auto">
          <a:xfrm>
            <a:off x="285720" y="3143248"/>
            <a:ext cx="5759450" cy="2246769"/>
          </a:xfrm>
          <a:prstGeom prst="rect">
            <a:avLst/>
          </a:prstGeom>
          <a:noFill/>
          <a:ln w="9525">
            <a:noFill/>
            <a:miter lim="800000"/>
            <a:headEnd/>
            <a:tailEnd/>
          </a:ln>
          <a:effectLst/>
        </p:spPr>
        <p:txBody>
          <a:bodyPr>
            <a:spAutoFit/>
          </a:bodyPr>
          <a:lstStyle/>
          <a:p>
            <a:pPr algn="just">
              <a:spcBef>
                <a:spcPct val="50000"/>
              </a:spcBef>
            </a:pPr>
            <a:r>
              <a:rPr lang="ru-RU" dirty="0">
                <a:latin typeface="Times New Roman" pitchFamily="18" charset="0"/>
                <a:cs typeface="Times New Roman" pitchFamily="18" charset="0"/>
              </a:rPr>
              <a:t>Вовлечение несовершеннолетнего в употребление алкогольной и спиртосодержащей продукции или "одурманивающих веществ", за исключением случаев, предусмотренных "частью 2 статьи 6.18" настоящего Кодекса, - </a:t>
            </a:r>
            <a:r>
              <a:rPr lang="ru-RU" b="1" i="1" dirty="0">
                <a:latin typeface="Times New Roman" pitchFamily="18" charset="0"/>
                <a:cs typeface="Times New Roman" pitchFamily="18" charset="0"/>
              </a:rPr>
              <a:t>влечет наложение административного штрафа в размере от одной тысячи пятисот до трех тысяч рублей.</a:t>
            </a:r>
            <a:endParaRPr lang="ru-RU" b="1" dirty="0">
              <a:latin typeface="Times New Roman" pitchFamily="18" charset="0"/>
              <a:cs typeface="Times New Roman" pitchFamily="18" charset="0"/>
            </a:endParaRPr>
          </a:p>
        </p:txBody>
      </p:sp>
      <p:pic>
        <p:nvPicPr>
          <p:cNvPr id="5140" name="Picture 20" descr="image2"/>
          <p:cNvPicPr>
            <a:picLocks noChangeAspect="1" noChangeArrowheads="1"/>
          </p:cNvPicPr>
          <p:nvPr/>
        </p:nvPicPr>
        <p:blipFill>
          <a:blip r:embed="rId3"/>
          <a:srcRect/>
          <a:stretch>
            <a:fillRect/>
          </a:stretch>
        </p:blipFill>
        <p:spPr bwMode="auto">
          <a:xfrm>
            <a:off x="6156325" y="2971800"/>
            <a:ext cx="2824163" cy="2473325"/>
          </a:xfrm>
          <a:prstGeom prst="rect">
            <a:avLst/>
          </a:prstGeom>
          <a:noFill/>
          <a:ln w="9525">
            <a:solidFill>
              <a:schemeClr val="tx1"/>
            </a:solidFill>
            <a:miter lim="800000"/>
            <a:headEnd/>
            <a:tailEnd/>
          </a:ln>
        </p:spPr>
      </p:pic>
      <p:sp>
        <p:nvSpPr>
          <p:cNvPr id="13" name="Прямоугольник 12"/>
          <p:cNvSpPr/>
          <p:nvPr/>
        </p:nvSpPr>
        <p:spPr>
          <a:xfrm>
            <a:off x="214282" y="6550247"/>
            <a:ext cx="3857652" cy="307777"/>
          </a:xfrm>
          <a:prstGeom prst="rect">
            <a:avLst/>
          </a:prstGeom>
        </p:spPr>
        <p:txBody>
          <a:bodyPr wrap="square">
            <a:spAutoFit/>
          </a:bodyPr>
          <a:lstStyle/>
          <a:p>
            <a:r>
              <a:rPr lang="ru-RU" sz="1400" b="1" dirty="0">
                <a:latin typeface="Times New Roman" pitchFamily="18" charset="0"/>
                <a:cs typeface="Times New Roman" pitchFamily="18" charset="0"/>
              </a:rPr>
              <a:t>Источник:</a:t>
            </a:r>
            <a:r>
              <a:rPr lang="ru-RU" sz="1400" b="1" i="1" dirty="0">
                <a:latin typeface="Times New Roman" pitchFamily="18" charset="0"/>
                <a:cs typeface="Times New Roman" pitchFamily="18" charset="0"/>
              </a:rPr>
              <a:t> </a:t>
            </a:r>
            <a:r>
              <a:rPr lang="ru-RU" sz="1400" b="1" i="1" u="sng" dirty="0">
                <a:latin typeface="Times New Roman" pitchFamily="18" charset="0"/>
                <a:cs typeface="Times New Roman" pitchFamily="18" charset="0"/>
                <a:hlinkClick r:id="rId4"/>
              </a:rPr>
              <a:t>http://www.assessor.ru/zakon/koap</a:t>
            </a:r>
            <a:endParaRPr lang="ru-RU" sz="1400" dirty="0">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1242762163_6"/>
          <p:cNvPicPr>
            <a:picLocks noChangeAspect="1" noChangeArrowheads="1"/>
          </p:cNvPicPr>
          <p:nvPr/>
        </p:nvPicPr>
        <p:blipFill>
          <a:blip r:embed="rId2"/>
          <a:srcRect/>
          <a:stretch>
            <a:fillRect/>
          </a:stretch>
        </p:blipFill>
        <p:spPr bwMode="auto">
          <a:xfrm>
            <a:off x="0" y="0"/>
            <a:ext cx="9144000" cy="6858000"/>
          </a:xfrm>
          <a:prstGeom prst="rect">
            <a:avLst/>
          </a:prstGeom>
          <a:noFill/>
          <a:ln w="25400">
            <a:noFill/>
            <a:miter lim="800000"/>
            <a:headEnd/>
            <a:tailEnd/>
          </a:ln>
        </p:spPr>
      </p:pic>
      <p:sp>
        <p:nvSpPr>
          <p:cNvPr id="5125" name="Rectangle 5"/>
          <p:cNvSpPr>
            <a:spLocks noChangeArrowheads="1"/>
          </p:cNvSpPr>
          <p:nvPr/>
        </p:nvSpPr>
        <p:spPr bwMode="auto">
          <a:xfrm>
            <a:off x="0" y="-26988"/>
            <a:ext cx="9144000" cy="360363"/>
          </a:xfrm>
          <a:prstGeom prst="rect">
            <a:avLst/>
          </a:prstGeom>
          <a:solidFill>
            <a:schemeClr val="bg1">
              <a:alpha val="67000"/>
            </a:schemeClr>
          </a:solidFill>
          <a:ln w="9525">
            <a:noFill/>
            <a:miter lim="800000"/>
            <a:headEnd/>
            <a:tailEnd/>
          </a:ln>
          <a:effectLst/>
        </p:spPr>
        <p:txBody>
          <a:bodyPr wrap="none" anchor="ctr"/>
          <a:lstStyle/>
          <a:p>
            <a:endParaRPr lang="ru-RU"/>
          </a:p>
        </p:txBody>
      </p:sp>
      <p:sp>
        <p:nvSpPr>
          <p:cNvPr id="5126" name="Rectangle 6"/>
          <p:cNvSpPr>
            <a:spLocks noChangeArrowheads="1"/>
          </p:cNvSpPr>
          <p:nvPr/>
        </p:nvSpPr>
        <p:spPr bwMode="auto">
          <a:xfrm>
            <a:off x="0" y="692150"/>
            <a:ext cx="9144000" cy="360363"/>
          </a:xfrm>
          <a:prstGeom prst="rect">
            <a:avLst/>
          </a:prstGeom>
          <a:solidFill>
            <a:srgbClr val="FF0000">
              <a:alpha val="25000"/>
            </a:srgbClr>
          </a:solidFill>
          <a:ln w="9525">
            <a:noFill/>
            <a:miter lim="800000"/>
            <a:headEnd/>
            <a:tailEnd/>
          </a:ln>
          <a:effectLst/>
        </p:spPr>
        <p:txBody>
          <a:bodyPr wrap="none" anchor="ctr"/>
          <a:lstStyle/>
          <a:p>
            <a:endParaRPr lang="ru-RU"/>
          </a:p>
        </p:txBody>
      </p:sp>
      <p:sp>
        <p:nvSpPr>
          <p:cNvPr id="5127" name="Rectangle 7"/>
          <p:cNvSpPr>
            <a:spLocks noChangeArrowheads="1"/>
          </p:cNvSpPr>
          <p:nvPr/>
        </p:nvSpPr>
        <p:spPr bwMode="auto">
          <a:xfrm>
            <a:off x="0" y="333375"/>
            <a:ext cx="9144000" cy="360363"/>
          </a:xfrm>
          <a:prstGeom prst="rect">
            <a:avLst/>
          </a:prstGeom>
          <a:solidFill>
            <a:srgbClr val="3366FF">
              <a:alpha val="50000"/>
            </a:srgbClr>
          </a:solidFill>
          <a:ln w="9525">
            <a:noFill/>
            <a:miter lim="800000"/>
            <a:headEnd/>
            <a:tailEnd/>
          </a:ln>
          <a:effectLst/>
        </p:spPr>
        <p:txBody>
          <a:bodyPr wrap="none" anchor="ctr"/>
          <a:lstStyle/>
          <a:p>
            <a:endParaRPr lang="ru-RU"/>
          </a:p>
        </p:txBody>
      </p:sp>
      <p:sp>
        <p:nvSpPr>
          <p:cNvPr id="5133" name="Text Box 13"/>
          <p:cNvSpPr txBox="1">
            <a:spLocks noChangeArrowheads="1"/>
          </p:cNvSpPr>
          <p:nvPr/>
        </p:nvSpPr>
        <p:spPr bwMode="auto">
          <a:xfrm>
            <a:off x="214282" y="1071546"/>
            <a:ext cx="8785225" cy="400110"/>
          </a:xfrm>
          <a:prstGeom prst="rect">
            <a:avLst/>
          </a:prstGeom>
          <a:noFill/>
          <a:ln w="9525">
            <a:noFill/>
            <a:miter lim="800000"/>
            <a:headEnd/>
            <a:tailEnd/>
          </a:ln>
          <a:effectLst/>
        </p:spPr>
        <p:txBody>
          <a:bodyPr>
            <a:spAutoFit/>
          </a:bodyPr>
          <a:lstStyle/>
          <a:p>
            <a:pPr algn="just"/>
            <a:r>
              <a:rPr lang="ru-RU" b="1" dirty="0">
                <a:latin typeface="Times New Roman" pitchFamily="18" charset="0"/>
                <a:cs typeface="Times New Roman" pitchFamily="18" charset="0"/>
              </a:rPr>
              <a:t>Статья 7.17. Уничтожение или повреждение чужого имущества</a:t>
            </a:r>
          </a:p>
        </p:txBody>
      </p:sp>
      <p:sp>
        <p:nvSpPr>
          <p:cNvPr id="5137" name="Text Box 17"/>
          <p:cNvSpPr txBox="1">
            <a:spLocks noChangeArrowheads="1"/>
          </p:cNvSpPr>
          <p:nvPr/>
        </p:nvSpPr>
        <p:spPr bwMode="auto">
          <a:xfrm>
            <a:off x="285720" y="2357430"/>
            <a:ext cx="8643998" cy="1569660"/>
          </a:xfrm>
          <a:prstGeom prst="rect">
            <a:avLst/>
          </a:prstGeom>
          <a:noFill/>
          <a:ln w="9525">
            <a:noFill/>
            <a:miter lim="800000"/>
            <a:headEnd/>
            <a:tailEnd/>
          </a:ln>
          <a:effectLst/>
        </p:spPr>
        <p:txBody>
          <a:bodyPr wrap="square">
            <a:spAutoFit/>
          </a:bodyPr>
          <a:lstStyle/>
          <a:p>
            <a:pPr algn="just">
              <a:spcBef>
                <a:spcPct val="50000"/>
              </a:spcBef>
            </a:pPr>
            <a:r>
              <a:rPr lang="ru-RU" sz="2400" dirty="0">
                <a:latin typeface="Times New Roman" pitchFamily="18" charset="0"/>
                <a:cs typeface="Times New Roman" pitchFamily="18" charset="0"/>
              </a:rPr>
              <a:t>Умышленное уничтожение или повреждение чужого имущества, если эти действия не повлекли причинение значительного ущерба, - </a:t>
            </a:r>
            <a:r>
              <a:rPr lang="ru-RU" sz="2400" b="1" i="1" dirty="0">
                <a:latin typeface="Times New Roman" pitchFamily="18" charset="0"/>
                <a:cs typeface="Times New Roman" pitchFamily="18" charset="0"/>
              </a:rPr>
              <a:t>влечет наложение административного штрафа в размере от трехсот до пятисот рублей.</a:t>
            </a:r>
            <a:endParaRPr lang="ru-RU" sz="2400" b="1" dirty="0">
              <a:latin typeface="Times New Roman" pitchFamily="18" charset="0"/>
              <a:cs typeface="Times New Roman" pitchFamily="18" charset="0"/>
            </a:endParaRPr>
          </a:p>
        </p:txBody>
      </p:sp>
      <p:sp>
        <p:nvSpPr>
          <p:cNvPr id="10" name="Прямоугольник 9"/>
          <p:cNvSpPr/>
          <p:nvPr/>
        </p:nvSpPr>
        <p:spPr>
          <a:xfrm>
            <a:off x="214282" y="6550247"/>
            <a:ext cx="3857652" cy="307777"/>
          </a:xfrm>
          <a:prstGeom prst="rect">
            <a:avLst/>
          </a:prstGeom>
        </p:spPr>
        <p:txBody>
          <a:bodyPr wrap="square">
            <a:spAutoFit/>
          </a:bodyPr>
          <a:lstStyle/>
          <a:p>
            <a:r>
              <a:rPr lang="ru-RU" sz="1400" b="1" dirty="0">
                <a:latin typeface="Times New Roman" pitchFamily="18" charset="0"/>
                <a:cs typeface="Times New Roman" pitchFamily="18" charset="0"/>
              </a:rPr>
              <a:t>Источник:</a:t>
            </a:r>
            <a:r>
              <a:rPr lang="ru-RU" sz="1400" b="1" i="1" dirty="0">
                <a:latin typeface="Times New Roman" pitchFamily="18" charset="0"/>
                <a:cs typeface="Times New Roman" pitchFamily="18" charset="0"/>
              </a:rPr>
              <a:t> </a:t>
            </a:r>
            <a:r>
              <a:rPr lang="ru-RU" sz="1400" b="1" i="1" u="sng" dirty="0">
                <a:latin typeface="Times New Roman" pitchFamily="18" charset="0"/>
                <a:cs typeface="Times New Roman" pitchFamily="18" charset="0"/>
                <a:hlinkClick r:id="rId3"/>
              </a:rPr>
              <a:t>http://www.assessor.ru/zakon/koap</a:t>
            </a:r>
            <a:endParaRPr lang="ru-RU" sz="1400" dirty="0">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1242762163_6"/>
          <p:cNvPicPr>
            <a:picLocks noChangeAspect="1" noChangeArrowheads="1"/>
          </p:cNvPicPr>
          <p:nvPr/>
        </p:nvPicPr>
        <p:blipFill>
          <a:blip r:embed="rId2"/>
          <a:srcRect/>
          <a:stretch>
            <a:fillRect/>
          </a:stretch>
        </p:blipFill>
        <p:spPr bwMode="auto">
          <a:xfrm>
            <a:off x="0" y="0"/>
            <a:ext cx="9144000" cy="6858000"/>
          </a:xfrm>
          <a:prstGeom prst="rect">
            <a:avLst/>
          </a:prstGeom>
          <a:noFill/>
          <a:ln w="25400">
            <a:noFill/>
            <a:miter lim="800000"/>
            <a:headEnd/>
            <a:tailEnd/>
          </a:ln>
        </p:spPr>
      </p:pic>
      <p:sp>
        <p:nvSpPr>
          <p:cNvPr id="5125" name="Rectangle 5"/>
          <p:cNvSpPr>
            <a:spLocks noChangeArrowheads="1"/>
          </p:cNvSpPr>
          <p:nvPr/>
        </p:nvSpPr>
        <p:spPr bwMode="auto">
          <a:xfrm>
            <a:off x="0" y="-26988"/>
            <a:ext cx="9144000" cy="360363"/>
          </a:xfrm>
          <a:prstGeom prst="rect">
            <a:avLst/>
          </a:prstGeom>
          <a:solidFill>
            <a:schemeClr val="bg1">
              <a:alpha val="67000"/>
            </a:schemeClr>
          </a:solidFill>
          <a:ln w="9525">
            <a:noFill/>
            <a:miter lim="800000"/>
            <a:headEnd/>
            <a:tailEnd/>
          </a:ln>
          <a:effectLst/>
        </p:spPr>
        <p:txBody>
          <a:bodyPr wrap="none" anchor="ctr"/>
          <a:lstStyle/>
          <a:p>
            <a:endParaRPr lang="ru-RU"/>
          </a:p>
        </p:txBody>
      </p:sp>
      <p:sp>
        <p:nvSpPr>
          <p:cNvPr id="5126" name="Rectangle 6"/>
          <p:cNvSpPr>
            <a:spLocks noChangeArrowheads="1"/>
          </p:cNvSpPr>
          <p:nvPr/>
        </p:nvSpPr>
        <p:spPr bwMode="auto">
          <a:xfrm>
            <a:off x="0" y="692150"/>
            <a:ext cx="9144000" cy="360363"/>
          </a:xfrm>
          <a:prstGeom prst="rect">
            <a:avLst/>
          </a:prstGeom>
          <a:solidFill>
            <a:srgbClr val="FF0000">
              <a:alpha val="25000"/>
            </a:srgbClr>
          </a:solidFill>
          <a:ln w="9525">
            <a:noFill/>
            <a:miter lim="800000"/>
            <a:headEnd/>
            <a:tailEnd/>
          </a:ln>
          <a:effectLst/>
        </p:spPr>
        <p:txBody>
          <a:bodyPr wrap="none" anchor="ctr"/>
          <a:lstStyle/>
          <a:p>
            <a:endParaRPr lang="ru-RU"/>
          </a:p>
        </p:txBody>
      </p:sp>
      <p:sp>
        <p:nvSpPr>
          <p:cNvPr id="5127" name="Rectangle 7"/>
          <p:cNvSpPr>
            <a:spLocks noChangeArrowheads="1"/>
          </p:cNvSpPr>
          <p:nvPr/>
        </p:nvSpPr>
        <p:spPr bwMode="auto">
          <a:xfrm>
            <a:off x="0" y="333375"/>
            <a:ext cx="9144000" cy="360363"/>
          </a:xfrm>
          <a:prstGeom prst="rect">
            <a:avLst/>
          </a:prstGeom>
          <a:solidFill>
            <a:srgbClr val="3366FF">
              <a:alpha val="50000"/>
            </a:srgbClr>
          </a:solidFill>
          <a:ln w="9525">
            <a:noFill/>
            <a:miter lim="800000"/>
            <a:headEnd/>
            <a:tailEnd/>
          </a:ln>
          <a:effectLst/>
        </p:spPr>
        <p:txBody>
          <a:bodyPr wrap="none" anchor="ctr"/>
          <a:lstStyle/>
          <a:p>
            <a:endParaRPr lang="ru-RU"/>
          </a:p>
        </p:txBody>
      </p:sp>
      <p:sp>
        <p:nvSpPr>
          <p:cNvPr id="5133" name="Text Box 13"/>
          <p:cNvSpPr txBox="1">
            <a:spLocks noChangeArrowheads="1"/>
          </p:cNvSpPr>
          <p:nvPr/>
        </p:nvSpPr>
        <p:spPr bwMode="auto">
          <a:xfrm>
            <a:off x="214282" y="1071546"/>
            <a:ext cx="8785225" cy="400110"/>
          </a:xfrm>
          <a:prstGeom prst="rect">
            <a:avLst/>
          </a:prstGeom>
          <a:noFill/>
          <a:ln w="9525">
            <a:noFill/>
            <a:miter lim="800000"/>
            <a:headEnd/>
            <a:tailEnd/>
          </a:ln>
          <a:effectLst/>
        </p:spPr>
        <p:txBody>
          <a:bodyPr>
            <a:spAutoFit/>
          </a:bodyPr>
          <a:lstStyle/>
          <a:p>
            <a:pPr algn="just"/>
            <a:r>
              <a:rPr lang="ru-RU" b="1" dirty="0">
                <a:latin typeface="Times New Roman" pitchFamily="18" charset="0"/>
                <a:cs typeface="Times New Roman" pitchFamily="18" charset="0"/>
              </a:rPr>
              <a:t>Статья 7.27. Мелкое хищение</a:t>
            </a:r>
          </a:p>
        </p:txBody>
      </p:sp>
      <p:sp>
        <p:nvSpPr>
          <p:cNvPr id="5137" name="Text Box 17"/>
          <p:cNvSpPr txBox="1">
            <a:spLocks noChangeArrowheads="1"/>
          </p:cNvSpPr>
          <p:nvPr/>
        </p:nvSpPr>
        <p:spPr bwMode="auto">
          <a:xfrm>
            <a:off x="142844" y="2000240"/>
            <a:ext cx="8643998" cy="3970318"/>
          </a:xfrm>
          <a:prstGeom prst="rect">
            <a:avLst/>
          </a:prstGeom>
          <a:noFill/>
          <a:ln w="9525">
            <a:noFill/>
            <a:miter lim="800000"/>
            <a:headEnd/>
            <a:tailEnd/>
          </a:ln>
          <a:effectLst/>
        </p:spPr>
        <p:txBody>
          <a:bodyPr wrap="square">
            <a:spAutoFit/>
          </a:bodyPr>
          <a:lstStyle/>
          <a:p>
            <a:pPr algn="just"/>
            <a:r>
              <a:rPr lang="ru-RU" sz="1800" dirty="0">
                <a:latin typeface="Times New Roman" pitchFamily="18" charset="0"/>
                <a:cs typeface="Times New Roman" pitchFamily="18" charset="0"/>
              </a:rPr>
              <a:t>Мелкое хищение чужого имущества путем кражи, мошенничества, присвоения или растраты при отсутствии признаков преступлений, предусмотренных частями второй, третьей и четвертой статьи 158, частями второй, третьей и четвертой статьи 159, частями второй, третьей и четвертой статьи 159.1, частями второй, третьей и четвертой статьи 159.2, частями второй, третьей и четвертой статьи 159.3, частями второй и третьей статьи 159.4, частями второй, третьей и четвертой статьи 159.5, частями второй, третьей и четвертой статьи 159.6 и частями второй и третьей статьи 160 Уголовного кодекса Российской Федерации, - </a:t>
            </a:r>
            <a:r>
              <a:rPr lang="ru-RU" sz="1800" b="1" i="1" dirty="0">
                <a:latin typeface="Times New Roman" pitchFamily="18" charset="0"/>
                <a:cs typeface="Times New Roman" pitchFamily="18" charset="0"/>
              </a:rPr>
              <a:t>влечет наложение административного штрафа в размере до пятикратной стоимости похищенного имущества, но не менее одной тысячи рублей или административный арест на срок до пятнадцати суток</a:t>
            </a:r>
            <a:r>
              <a:rPr lang="ru-RU" sz="1800" b="1" i="1" dirty="0" smtClean="0">
                <a:latin typeface="Times New Roman" pitchFamily="18" charset="0"/>
                <a:cs typeface="Times New Roman" pitchFamily="18" charset="0"/>
              </a:rPr>
              <a:t>.</a:t>
            </a:r>
          </a:p>
          <a:p>
            <a:pPr algn="just"/>
            <a:endParaRPr lang="ru-RU" sz="1800" dirty="0">
              <a:latin typeface="Times New Roman" pitchFamily="18" charset="0"/>
              <a:cs typeface="Times New Roman" pitchFamily="18" charset="0"/>
            </a:endParaRPr>
          </a:p>
          <a:p>
            <a:pPr algn="just"/>
            <a:r>
              <a:rPr lang="ru-RU" sz="1800" i="1" dirty="0">
                <a:latin typeface="Times New Roman" pitchFamily="18" charset="0"/>
                <a:cs typeface="Times New Roman" pitchFamily="18" charset="0"/>
              </a:rPr>
              <a:t>Примечание.</a:t>
            </a:r>
            <a:r>
              <a:rPr lang="ru-RU" sz="1800" dirty="0">
                <a:latin typeface="Times New Roman" pitchFamily="18" charset="0"/>
                <a:cs typeface="Times New Roman" pitchFamily="18" charset="0"/>
              </a:rPr>
              <a:t> Хищение чужого имущества признается мелким, если стоимость похищенного имущества не превышает одну тысячу рублей.</a:t>
            </a:r>
            <a:endParaRPr lang="ru-RU" sz="1800" b="1" dirty="0">
              <a:latin typeface="Times New Roman" pitchFamily="18" charset="0"/>
              <a:cs typeface="Times New Roman" pitchFamily="18" charset="0"/>
            </a:endParaRPr>
          </a:p>
        </p:txBody>
      </p:sp>
      <p:sp>
        <p:nvSpPr>
          <p:cNvPr id="8" name="Прямоугольник 7"/>
          <p:cNvSpPr/>
          <p:nvPr/>
        </p:nvSpPr>
        <p:spPr>
          <a:xfrm>
            <a:off x="214282" y="6550247"/>
            <a:ext cx="3857652" cy="307777"/>
          </a:xfrm>
          <a:prstGeom prst="rect">
            <a:avLst/>
          </a:prstGeom>
        </p:spPr>
        <p:txBody>
          <a:bodyPr wrap="square">
            <a:spAutoFit/>
          </a:bodyPr>
          <a:lstStyle/>
          <a:p>
            <a:r>
              <a:rPr lang="ru-RU" sz="1400" b="1" dirty="0">
                <a:latin typeface="Times New Roman" pitchFamily="18" charset="0"/>
                <a:cs typeface="Times New Roman" pitchFamily="18" charset="0"/>
              </a:rPr>
              <a:t>Источник:</a:t>
            </a:r>
            <a:r>
              <a:rPr lang="ru-RU" sz="1400" b="1" i="1" dirty="0">
                <a:latin typeface="Times New Roman" pitchFamily="18" charset="0"/>
                <a:cs typeface="Times New Roman" pitchFamily="18" charset="0"/>
              </a:rPr>
              <a:t> </a:t>
            </a:r>
            <a:r>
              <a:rPr lang="ru-RU" sz="1400" b="1" i="1" u="sng" dirty="0">
                <a:latin typeface="Times New Roman" pitchFamily="18" charset="0"/>
                <a:cs typeface="Times New Roman" pitchFamily="18" charset="0"/>
                <a:hlinkClick r:id="rId3"/>
              </a:rPr>
              <a:t>http://www.assessor.ru/zakon/koap</a:t>
            </a:r>
            <a:endParaRPr lang="ru-RU" sz="1400" dirty="0">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1242762163_6"/>
          <p:cNvPicPr>
            <a:picLocks noChangeAspect="1" noChangeArrowheads="1"/>
          </p:cNvPicPr>
          <p:nvPr/>
        </p:nvPicPr>
        <p:blipFill>
          <a:blip r:embed="rId2"/>
          <a:srcRect/>
          <a:stretch>
            <a:fillRect/>
          </a:stretch>
        </p:blipFill>
        <p:spPr bwMode="auto">
          <a:xfrm>
            <a:off x="0" y="0"/>
            <a:ext cx="9144000" cy="6858000"/>
          </a:xfrm>
          <a:prstGeom prst="rect">
            <a:avLst/>
          </a:prstGeom>
          <a:noFill/>
          <a:ln w="25400">
            <a:noFill/>
            <a:miter lim="800000"/>
            <a:headEnd/>
            <a:tailEnd/>
          </a:ln>
        </p:spPr>
      </p:pic>
      <p:sp>
        <p:nvSpPr>
          <p:cNvPr id="5125" name="Rectangle 5"/>
          <p:cNvSpPr>
            <a:spLocks noChangeArrowheads="1"/>
          </p:cNvSpPr>
          <p:nvPr/>
        </p:nvSpPr>
        <p:spPr bwMode="auto">
          <a:xfrm>
            <a:off x="0" y="-26988"/>
            <a:ext cx="9144000" cy="360363"/>
          </a:xfrm>
          <a:prstGeom prst="rect">
            <a:avLst/>
          </a:prstGeom>
          <a:solidFill>
            <a:schemeClr val="bg1">
              <a:alpha val="67000"/>
            </a:schemeClr>
          </a:solidFill>
          <a:ln w="9525">
            <a:noFill/>
            <a:miter lim="800000"/>
            <a:headEnd/>
            <a:tailEnd/>
          </a:ln>
          <a:effectLst/>
        </p:spPr>
        <p:txBody>
          <a:bodyPr wrap="none" anchor="ctr"/>
          <a:lstStyle/>
          <a:p>
            <a:endParaRPr lang="ru-RU"/>
          </a:p>
        </p:txBody>
      </p:sp>
      <p:sp>
        <p:nvSpPr>
          <p:cNvPr id="5126" name="Rectangle 6"/>
          <p:cNvSpPr>
            <a:spLocks noChangeArrowheads="1"/>
          </p:cNvSpPr>
          <p:nvPr/>
        </p:nvSpPr>
        <p:spPr bwMode="auto">
          <a:xfrm>
            <a:off x="0" y="692150"/>
            <a:ext cx="9144000" cy="360363"/>
          </a:xfrm>
          <a:prstGeom prst="rect">
            <a:avLst/>
          </a:prstGeom>
          <a:solidFill>
            <a:srgbClr val="FF0000">
              <a:alpha val="25000"/>
            </a:srgbClr>
          </a:solidFill>
          <a:ln w="9525">
            <a:noFill/>
            <a:miter lim="800000"/>
            <a:headEnd/>
            <a:tailEnd/>
          </a:ln>
          <a:effectLst/>
        </p:spPr>
        <p:txBody>
          <a:bodyPr wrap="none" anchor="ctr"/>
          <a:lstStyle/>
          <a:p>
            <a:endParaRPr lang="ru-RU"/>
          </a:p>
        </p:txBody>
      </p:sp>
      <p:sp>
        <p:nvSpPr>
          <p:cNvPr id="5127" name="Rectangle 7"/>
          <p:cNvSpPr>
            <a:spLocks noChangeArrowheads="1"/>
          </p:cNvSpPr>
          <p:nvPr/>
        </p:nvSpPr>
        <p:spPr bwMode="auto">
          <a:xfrm>
            <a:off x="0" y="333375"/>
            <a:ext cx="9144000" cy="360363"/>
          </a:xfrm>
          <a:prstGeom prst="rect">
            <a:avLst/>
          </a:prstGeom>
          <a:solidFill>
            <a:srgbClr val="3366FF">
              <a:alpha val="50000"/>
            </a:srgbClr>
          </a:solidFill>
          <a:ln w="9525">
            <a:noFill/>
            <a:miter lim="800000"/>
            <a:headEnd/>
            <a:tailEnd/>
          </a:ln>
          <a:effectLst/>
        </p:spPr>
        <p:txBody>
          <a:bodyPr wrap="none" anchor="ctr"/>
          <a:lstStyle/>
          <a:p>
            <a:endParaRPr lang="ru-RU"/>
          </a:p>
        </p:txBody>
      </p:sp>
      <p:sp>
        <p:nvSpPr>
          <p:cNvPr id="5133" name="Text Box 13"/>
          <p:cNvSpPr txBox="1">
            <a:spLocks noChangeArrowheads="1"/>
          </p:cNvSpPr>
          <p:nvPr/>
        </p:nvSpPr>
        <p:spPr bwMode="auto">
          <a:xfrm>
            <a:off x="214282" y="1071546"/>
            <a:ext cx="8785225" cy="707886"/>
          </a:xfrm>
          <a:prstGeom prst="rect">
            <a:avLst/>
          </a:prstGeom>
          <a:noFill/>
          <a:ln w="9525">
            <a:noFill/>
            <a:miter lim="800000"/>
            <a:headEnd/>
            <a:tailEnd/>
          </a:ln>
          <a:effectLst/>
        </p:spPr>
        <p:txBody>
          <a:bodyPr>
            <a:spAutoFit/>
          </a:bodyPr>
          <a:lstStyle/>
          <a:p>
            <a:pPr algn="just"/>
            <a:r>
              <a:rPr lang="ru-RU" b="1" dirty="0">
                <a:latin typeface="Times New Roman" pitchFamily="18" charset="0"/>
                <a:cs typeface="Times New Roman" pitchFamily="18" charset="0"/>
              </a:rPr>
              <a:t>Статья 7.27.1. Причинение имущественного ущерба путем обмана или злоупотребления доверием</a:t>
            </a:r>
          </a:p>
        </p:txBody>
      </p:sp>
      <p:sp>
        <p:nvSpPr>
          <p:cNvPr id="5137" name="Text Box 17"/>
          <p:cNvSpPr txBox="1">
            <a:spLocks noChangeArrowheads="1"/>
          </p:cNvSpPr>
          <p:nvPr/>
        </p:nvSpPr>
        <p:spPr bwMode="auto">
          <a:xfrm>
            <a:off x="142844" y="2285992"/>
            <a:ext cx="8643998" cy="2308324"/>
          </a:xfrm>
          <a:prstGeom prst="rect">
            <a:avLst/>
          </a:prstGeom>
          <a:noFill/>
          <a:ln w="9525">
            <a:noFill/>
            <a:miter lim="800000"/>
            <a:headEnd/>
            <a:tailEnd/>
          </a:ln>
          <a:effectLst/>
        </p:spPr>
        <p:txBody>
          <a:bodyPr wrap="square">
            <a:spAutoFit/>
          </a:bodyPr>
          <a:lstStyle/>
          <a:p>
            <a:pPr algn="just"/>
            <a:r>
              <a:rPr lang="ru-RU" sz="2400" dirty="0">
                <a:latin typeface="Times New Roman" pitchFamily="18" charset="0"/>
                <a:cs typeface="Times New Roman" pitchFamily="18" charset="0"/>
              </a:rPr>
              <a:t>Причинение имущественного ущерба собственнику или иному владельцу имущества путем обмана или злоупотребления доверием при отсутствии признаков уголовно наказуемого деяния - </a:t>
            </a:r>
            <a:r>
              <a:rPr lang="ru-RU" sz="2400" b="1" i="1" dirty="0">
                <a:latin typeface="Times New Roman" pitchFamily="18" charset="0"/>
                <a:cs typeface="Times New Roman" pitchFamily="18" charset="0"/>
              </a:rPr>
              <a:t>влечет наложение административного штрафа в размере до пятикратной стоимости причиненного ущерба, но не менее пяти тысяч рублей.</a:t>
            </a:r>
            <a:endParaRPr lang="ru-RU" sz="2400" dirty="0">
              <a:latin typeface="Times New Roman" pitchFamily="18" charset="0"/>
              <a:cs typeface="Times New Roman" pitchFamily="18" charset="0"/>
            </a:endParaRPr>
          </a:p>
        </p:txBody>
      </p:sp>
      <p:sp>
        <p:nvSpPr>
          <p:cNvPr id="8" name="Прямоугольник 7"/>
          <p:cNvSpPr/>
          <p:nvPr/>
        </p:nvSpPr>
        <p:spPr>
          <a:xfrm>
            <a:off x="214282" y="6621685"/>
            <a:ext cx="3857652" cy="307777"/>
          </a:xfrm>
          <a:prstGeom prst="rect">
            <a:avLst/>
          </a:prstGeom>
        </p:spPr>
        <p:txBody>
          <a:bodyPr wrap="square">
            <a:spAutoFit/>
          </a:bodyPr>
          <a:lstStyle/>
          <a:p>
            <a:r>
              <a:rPr lang="ru-RU" sz="1400" b="1" dirty="0">
                <a:latin typeface="Times New Roman" pitchFamily="18" charset="0"/>
                <a:cs typeface="Times New Roman" pitchFamily="18" charset="0"/>
              </a:rPr>
              <a:t>Источник:</a:t>
            </a:r>
            <a:r>
              <a:rPr lang="ru-RU" sz="1400" b="1" i="1" dirty="0">
                <a:latin typeface="Times New Roman" pitchFamily="18" charset="0"/>
                <a:cs typeface="Times New Roman" pitchFamily="18" charset="0"/>
              </a:rPr>
              <a:t> </a:t>
            </a:r>
            <a:r>
              <a:rPr lang="ru-RU" sz="1400" b="1" i="1" u="sng" dirty="0">
                <a:latin typeface="Times New Roman" pitchFamily="18" charset="0"/>
                <a:cs typeface="Times New Roman" pitchFamily="18" charset="0"/>
                <a:hlinkClick r:id="rId3"/>
              </a:rPr>
              <a:t>http://www.assessor.ru/zakon/koap</a:t>
            </a:r>
            <a:endParaRPr lang="ru-RU" sz="1400" dirty="0">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1242762163_6"/>
          <p:cNvPicPr>
            <a:picLocks noChangeAspect="1" noChangeArrowheads="1"/>
          </p:cNvPicPr>
          <p:nvPr/>
        </p:nvPicPr>
        <p:blipFill>
          <a:blip r:embed="rId2"/>
          <a:srcRect/>
          <a:stretch>
            <a:fillRect/>
          </a:stretch>
        </p:blipFill>
        <p:spPr bwMode="auto">
          <a:xfrm>
            <a:off x="0" y="0"/>
            <a:ext cx="9144000" cy="6858000"/>
          </a:xfrm>
          <a:prstGeom prst="rect">
            <a:avLst/>
          </a:prstGeom>
          <a:noFill/>
          <a:ln w="25400">
            <a:noFill/>
            <a:miter lim="800000"/>
            <a:headEnd/>
            <a:tailEnd/>
          </a:ln>
        </p:spPr>
      </p:pic>
      <p:sp>
        <p:nvSpPr>
          <p:cNvPr id="5125" name="Rectangle 5"/>
          <p:cNvSpPr>
            <a:spLocks noChangeArrowheads="1"/>
          </p:cNvSpPr>
          <p:nvPr/>
        </p:nvSpPr>
        <p:spPr bwMode="auto">
          <a:xfrm>
            <a:off x="0" y="-26988"/>
            <a:ext cx="9144000" cy="360363"/>
          </a:xfrm>
          <a:prstGeom prst="rect">
            <a:avLst/>
          </a:prstGeom>
          <a:solidFill>
            <a:schemeClr val="bg1">
              <a:alpha val="67000"/>
            </a:schemeClr>
          </a:solidFill>
          <a:ln w="9525">
            <a:noFill/>
            <a:miter lim="800000"/>
            <a:headEnd/>
            <a:tailEnd/>
          </a:ln>
          <a:effectLst/>
        </p:spPr>
        <p:txBody>
          <a:bodyPr wrap="none" anchor="ctr"/>
          <a:lstStyle/>
          <a:p>
            <a:endParaRPr lang="ru-RU"/>
          </a:p>
        </p:txBody>
      </p:sp>
      <p:sp>
        <p:nvSpPr>
          <p:cNvPr id="5126" name="Rectangle 6"/>
          <p:cNvSpPr>
            <a:spLocks noChangeArrowheads="1"/>
          </p:cNvSpPr>
          <p:nvPr/>
        </p:nvSpPr>
        <p:spPr bwMode="auto">
          <a:xfrm>
            <a:off x="0" y="692150"/>
            <a:ext cx="9144000" cy="360363"/>
          </a:xfrm>
          <a:prstGeom prst="rect">
            <a:avLst/>
          </a:prstGeom>
          <a:solidFill>
            <a:srgbClr val="FF0000">
              <a:alpha val="25000"/>
            </a:srgbClr>
          </a:solidFill>
          <a:ln w="9525">
            <a:noFill/>
            <a:miter lim="800000"/>
            <a:headEnd/>
            <a:tailEnd/>
          </a:ln>
          <a:effectLst/>
        </p:spPr>
        <p:txBody>
          <a:bodyPr wrap="none" anchor="ctr"/>
          <a:lstStyle/>
          <a:p>
            <a:endParaRPr lang="ru-RU"/>
          </a:p>
        </p:txBody>
      </p:sp>
      <p:sp>
        <p:nvSpPr>
          <p:cNvPr id="5127" name="Rectangle 7"/>
          <p:cNvSpPr>
            <a:spLocks noChangeArrowheads="1"/>
          </p:cNvSpPr>
          <p:nvPr/>
        </p:nvSpPr>
        <p:spPr bwMode="auto">
          <a:xfrm>
            <a:off x="0" y="333375"/>
            <a:ext cx="9144000" cy="360363"/>
          </a:xfrm>
          <a:prstGeom prst="rect">
            <a:avLst/>
          </a:prstGeom>
          <a:solidFill>
            <a:srgbClr val="3366FF">
              <a:alpha val="50000"/>
            </a:srgbClr>
          </a:solidFill>
          <a:ln w="9525">
            <a:noFill/>
            <a:miter lim="800000"/>
            <a:headEnd/>
            <a:tailEnd/>
          </a:ln>
          <a:effectLst/>
        </p:spPr>
        <p:txBody>
          <a:bodyPr wrap="none" anchor="ctr"/>
          <a:lstStyle/>
          <a:p>
            <a:endParaRPr lang="ru-RU"/>
          </a:p>
        </p:txBody>
      </p:sp>
      <p:sp>
        <p:nvSpPr>
          <p:cNvPr id="5133" name="Text Box 13"/>
          <p:cNvSpPr txBox="1">
            <a:spLocks noChangeArrowheads="1"/>
          </p:cNvSpPr>
          <p:nvPr/>
        </p:nvSpPr>
        <p:spPr bwMode="auto">
          <a:xfrm>
            <a:off x="142844" y="1928802"/>
            <a:ext cx="8785225" cy="707886"/>
          </a:xfrm>
          <a:prstGeom prst="rect">
            <a:avLst/>
          </a:prstGeom>
          <a:noFill/>
          <a:ln w="9525">
            <a:noFill/>
            <a:miter lim="800000"/>
            <a:headEnd/>
            <a:tailEnd/>
          </a:ln>
          <a:effectLst/>
        </p:spPr>
        <p:txBody>
          <a:bodyPr>
            <a:spAutoFit/>
          </a:bodyPr>
          <a:lstStyle/>
          <a:p>
            <a:r>
              <a:rPr lang="ru-RU" b="1" dirty="0">
                <a:latin typeface="Times New Roman" pitchFamily="18" charset="0"/>
                <a:cs typeface="Times New Roman" pitchFamily="18" charset="0"/>
              </a:rPr>
              <a:t>Статья 12.6. Нарушение правил применения ремней безопасности или мотошлемов. Штраф ГИБДД</a:t>
            </a:r>
            <a:endParaRPr lang="ru-RU" dirty="0">
              <a:latin typeface="Times New Roman" pitchFamily="18" charset="0"/>
              <a:cs typeface="Times New Roman" pitchFamily="18" charset="0"/>
            </a:endParaRPr>
          </a:p>
        </p:txBody>
      </p:sp>
      <p:sp>
        <p:nvSpPr>
          <p:cNvPr id="5137" name="Text Box 17"/>
          <p:cNvSpPr txBox="1">
            <a:spLocks noChangeArrowheads="1"/>
          </p:cNvSpPr>
          <p:nvPr/>
        </p:nvSpPr>
        <p:spPr bwMode="auto">
          <a:xfrm>
            <a:off x="0" y="2928934"/>
            <a:ext cx="8643998" cy="3046988"/>
          </a:xfrm>
          <a:prstGeom prst="rect">
            <a:avLst/>
          </a:prstGeom>
          <a:noFill/>
          <a:ln w="9525">
            <a:noFill/>
            <a:miter lim="800000"/>
            <a:headEnd/>
            <a:tailEnd/>
          </a:ln>
          <a:effectLst/>
        </p:spPr>
        <p:txBody>
          <a:bodyPr wrap="square">
            <a:spAutoFit/>
          </a:bodyPr>
          <a:lstStyle/>
          <a:p>
            <a:pPr algn="just"/>
            <a:r>
              <a:rPr lang="ru-RU" sz="2400" dirty="0">
                <a:latin typeface="Times New Roman" pitchFamily="18" charset="0"/>
                <a:cs typeface="Times New Roman" pitchFamily="18" charset="0"/>
              </a:rPr>
              <a:t>Управление транспортным средством водителем, не пристегнутым ремнем безопасности, перевозка пассажиров, не пристегнутых ремнями безопасности, если конструкцией транспортного средства предусмотрены ремни безопасности, а равно управление мотоциклом или мопедом либо перевозка на мотоцикле пассажиров без мотошлемов или в </a:t>
            </a:r>
            <a:r>
              <a:rPr lang="ru-RU" sz="2400" dirty="0" err="1">
                <a:latin typeface="Times New Roman" pitchFamily="18" charset="0"/>
                <a:cs typeface="Times New Roman" pitchFamily="18" charset="0"/>
              </a:rPr>
              <a:t>незастегнутых</a:t>
            </a:r>
            <a:r>
              <a:rPr lang="ru-RU" sz="2400" dirty="0">
                <a:latin typeface="Times New Roman" pitchFamily="18" charset="0"/>
                <a:cs typeface="Times New Roman" pitchFamily="18" charset="0"/>
              </a:rPr>
              <a:t> мотошлемах - </a:t>
            </a:r>
            <a:r>
              <a:rPr lang="ru-RU" sz="2400" b="1" i="1" dirty="0">
                <a:latin typeface="Times New Roman" pitchFamily="18" charset="0"/>
                <a:cs typeface="Times New Roman" pitchFamily="18" charset="0"/>
              </a:rPr>
              <a:t>влечет наложение административного штрафа в размере одной тысячи рублей.</a:t>
            </a:r>
            <a:endParaRPr lang="ru-RU" sz="2400" dirty="0">
              <a:latin typeface="Times New Roman" pitchFamily="18" charset="0"/>
              <a:cs typeface="Times New Roman" pitchFamily="18" charset="0"/>
            </a:endParaRPr>
          </a:p>
        </p:txBody>
      </p:sp>
      <p:sp>
        <p:nvSpPr>
          <p:cNvPr id="8" name="Text Box 13"/>
          <p:cNvSpPr txBox="1">
            <a:spLocks noChangeArrowheads="1"/>
          </p:cNvSpPr>
          <p:nvPr/>
        </p:nvSpPr>
        <p:spPr bwMode="auto">
          <a:xfrm>
            <a:off x="0" y="0"/>
            <a:ext cx="8785225" cy="400110"/>
          </a:xfrm>
          <a:prstGeom prst="rect">
            <a:avLst/>
          </a:prstGeom>
          <a:noFill/>
          <a:ln w="9525">
            <a:noFill/>
            <a:miter lim="800000"/>
            <a:headEnd/>
            <a:tailEnd/>
          </a:ln>
          <a:effectLst/>
        </p:spPr>
        <p:txBody>
          <a:bodyPr>
            <a:spAutoFit/>
          </a:bodyPr>
          <a:lstStyle/>
          <a:p>
            <a:pPr algn="ctr"/>
            <a:r>
              <a:rPr lang="ru-RU" b="1" dirty="0" smtClean="0">
                <a:solidFill>
                  <a:srgbClr val="FF0000"/>
                </a:solidFill>
                <a:latin typeface="Times New Roman" pitchFamily="18" charset="0"/>
                <a:cs typeface="Times New Roman" pitchFamily="18" charset="0"/>
              </a:rPr>
              <a:t>О Б Р А Т И Т Е     В Н И М А Н И Е ! ! !</a:t>
            </a:r>
            <a:endParaRPr lang="ru-RU" b="1" dirty="0">
              <a:solidFill>
                <a:srgbClr val="FF0000"/>
              </a:solidFill>
              <a:latin typeface="Times New Roman" pitchFamily="18" charset="0"/>
              <a:cs typeface="Times New Roman" pitchFamily="18" charset="0"/>
            </a:endParaRPr>
          </a:p>
        </p:txBody>
      </p:sp>
      <p:sp>
        <p:nvSpPr>
          <p:cNvPr id="9" name="Text Box 13"/>
          <p:cNvSpPr txBox="1">
            <a:spLocks noChangeArrowheads="1"/>
          </p:cNvSpPr>
          <p:nvPr/>
        </p:nvSpPr>
        <p:spPr bwMode="auto">
          <a:xfrm>
            <a:off x="0" y="714356"/>
            <a:ext cx="8999507" cy="707886"/>
          </a:xfrm>
          <a:prstGeom prst="rect">
            <a:avLst/>
          </a:prstGeom>
          <a:noFill/>
          <a:ln w="9525">
            <a:noFill/>
            <a:miter lim="800000"/>
            <a:headEnd/>
            <a:tailEnd/>
          </a:ln>
          <a:effectLst/>
        </p:spPr>
        <p:txBody>
          <a:bodyPr wrap="square">
            <a:spAutoFit/>
          </a:bodyPr>
          <a:lstStyle/>
          <a:p>
            <a:pPr algn="just"/>
            <a:r>
              <a:rPr lang="ru-RU" b="1" dirty="0">
                <a:latin typeface="Times New Roman" pitchFamily="18" charset="0"/>
                <a:cs typeface="Times New Roman" pitchFamily="18" charset="0"/>
              </a:rPr>
              <a:t>Глава 12. Административные правонарушения в области дорожного движения. </a:t>
            </a:r>
            <a:r>
              <a:rPr lang="ru-RU" b="1" dirty="0" err="1">
                <a:latin typeface="Times New Roman" pitchFamily="18" charset="0"/>
                <a:cs typeface="Times New Roman" pitchFamily="18" charset="0"/>
              </a:rPr>
              <a:t>КоАП</a:t>
            </a:r>
            <a:r>
              <a:rPr lang="ru-RU" b="1" dirty="0">
                <a:latin typeface="Times New Roman" pitchFamily="18" charset="0"/>
                <a:cs typeface="Times New Roman" pitchFamily="18" charset="0"/>
              </a:rPr>
              <a:t> РФ 2015…</a:t>
            </a:r>
          </a:p>
        </p:txBody>
      </p:sp>
      <p:sp>
        <p:nvSpPr>
          <p:cNvPr id="10" name="Прямоугольник 9"/>
          <p:cNvSpPr/>
          <p:nvPr/>
        </p:nvSpPr>
        <p:spPr>
          <a:xfrm>
            <a:off x="214282" y="6550247"/>
            <a:ext cx="3857652" cy="307777"/>
          </a:xfrm>
          <a:prstGeom prst="rect">
            <a:avLst/>
          </a:prstGeom>
        </p:spPr>
        <p:txBody>
          <a:bodyPr wrap="square">
            <a:spAutoFit/>
          </a:bodyPr>
          <a:lstStyle/>
          <a:p>
            <a:r>
              <a:rPr lang="ru-RU" sz="1400" b="1" dirty="0">
                <a:latin typeface="Times New Roman" pitchFamily="18" charset="0"/>
                <a:cs typeface="Times New Roman" pitchFamily="18" charset="0"/>
              </a:rPr>
              <a:t>Источник:</a:t>
            </a:r>
            <a:r>
              <a:rPr lang="ru-RU" sz="1400" b="1" i="1" dirty="0">
                <a:latin typeface="Times New Roman" pitchFamily="18" charset="0"/>
                <a:cs typeface="Times New Roman" pitchFamily="18" charset="0"/>
              </a:rPr>
              <a:t> </a:t>
            </a:r>
            <a:r>
              <a:rPr lang="ru-RU" sz="1400" b="1" i="1" u="sng" dirty="0">
                <a:latin typeface="Times New Roman" pitchFamily="18" charset="0"/>
                <a:cs typeface="Times New Roman" pitchFamily="18" charset="0"/>
                <a:hlinkClick r:id="rId3"/>
              </a:rPr>
              <a:t>http://www.assessor.ru/zakon/koap</a:t>
            </a:r>
            <a:endParaRPr lang="ru-RU" sz="1400" dirty="0">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1242762163_6"/>
          <p:cNvPicPr>
            <a:picLocks noChangeAspect="1" noChangeArrowheads="1"/>
          </p:cNvPicPr>
          <p:nvPr/>
        </p:nvPicPr>
        <p:blipFill>
          <a:blip r:embed="rId2"/>
          <a:srcRect/>
          <a:stretch>
            <a:fillRect/>
          </a:stretch>
        </p:blipFill>
        <p:spPr bwMode="auto">
          <a:xfrm>
            <a:off x="0" y="0"/>
            <a:ext cx="9144000" cy="6858000"/>
          </a:xfrm>
          <a:prstGeom prst="rect">
            <a:avLst/>
          </a:prstGeom>
          <a:noFill/>
          <a:ln w="25400">
            <a:noFill/>
            <a:miter lim="800000"/>
            <a:headEnd/>
            <a:tailEnd/>
          </a:ln>
        </p:spPr>
      </p:pic>
      <p:sp>
        <p:nvSpPr>
          <p:cNvPr id="5125" name="Rectangle 5"/>
          <p:cNvSpPr>
            <a:spLocks noChangeArrowheads="1"/>
          </p:cNvSpPr>
          <p:nvPr/>
        </p:nvSpPr>
        <p:spPr bwMode="auto">
          <a:xfrm>
            <a:off x="0" y="-26988"/>
            <a:ext cx="9144000" cy="360363"/>
          </a:xfrm>
          <a:prstGeom prst="rect">
            <a:avLst/>
          </a:prstGeom>
          <a:solidFill>
            <a:schemeClr val="bg1">
              <a:alpha val="67000"/>
            </a:schemeClr>
          </a:solidFill>
          <a:ln w="9525">
            <a:noFill/>
            <a:miter lim="800000"/>
            <a:headEnd/>
            <a:tailEnd/>
          </a:ln>
          <a:effectLst/>
        </p:spPr>
        <p:txBody>
          <a:bodyPr wrap="none" anchor="ctr"/>
          <a:lstStyle/>
          <a:p>
            <a:endParaRPr lang="ru-RU"/>
          </a:p>
        </p:txBody>
      </p:sp>
      <p:sp>
        <p:nvSpPr>
          <p:cNvPr id="5126" name="Rectangle 6"/>
          <p:cNvSpPr>
            <a:spLocks noChangeArrowheads="1"/>
          </p:cNvSpPr>
          <p:nvPr/>
        </p:nvSpPr>
        <p:spPr bwMode="auto">
          <a:xfrm>
            <a:off x="0" y="692150"/>
            <a:ext cx="9144000" cy="360363"/>
          </a:xfrm>
          <a:prstGeom prst="rect">
            <a:avLst/>
          </a:prstGeom>
          <a:solidFill>
            <a:srgbClr val="FF0000">
              <a:alpha val="25000"/>
            </a:srgbClr>
          </a:solidFill>
          <a:ln w="9525">
            <a:noFill/>
            <a:miter lim="800000"/>
            <a:headEnd/>
            <a:tailEnd/>
          </a:ln>
          <a:effectLst/>
        </p:spPr>
        <p:txBody>
          <a:bodyPr wrap="none" anchor="ctr"/>
          <a:lstStyle/>
          <a:p>
            <a:endParaRPr lang="ru-RU"/>
          </a:p>
        </p:txBody>
      </p:sp>
      <p:sp>
        <p:nvSpPr>
          <p:cNvPr id="5127" name="Rectangle 7"/>
          <p:cNvSpPr>
            <a:spLocks noChangeArrowheads="1"/>
          </p:cNvSpPr>
          <p:nvPr/>
        </p:nvSpPr>
        <p:spPr bwMode="auto">
          <a:xfrm>
            <a:off x="0" y="333375"/>
            <a:ext cx="9144000" cy="360363"/>
          </a:xfrm>
          <a:prstGeom prst="rect">
            <a:avLst/>
          </a:prstGeom>
          <a:solidFill>
            <a:srgbClr val="3366FF">
              <a:alpha val="50000"/>
            </a:srgbClr>
          </a:solidFill>
          <a:ln w="9525">
            <a:noFill/>
            <a:miter lim="800000"/>
            <a:headEnd/>
            <a:tailEnd/>
          </a:ln>
          <a:effectLst/>
        </p:spPr>
        <p:txBody>
          <a:bodyPr wrap="none" anchor="ctr"/>
          <a:lstStyle/>
          <a:p>
            <a:endParaRPr lang="ru-RU"/>
          </a:p>
        </p:txBody>
      </p:sp>
      <p:sp>
        <p:nvSpPr>
          <p:cNvPr id="5133" name="Text Box 13"/>
          <p:cNvSpPr txBox="1">
            <a:spLocks noChangeArrowheads="1"/>
          </p:cNvSpPr>
          <p:nvPr/>
        </p:nvSpPr>
        <p:spPr bwMode="auto">
          <a:xfrm>
            <a:off x="0" y="1500174"/>
            <a:ext cx="9144000" cy="646331"/>
          </a:xfrm>
          <a:prstGeom prst="rect">
            <a:avLst/>
          </a:prstGeom>
          <a:noFill/>
          <a:ln w="9525">
            <a:noFill/>
            <a:miter lim="800000"/>
            <a:headEnd/>
            <a:tailEnd/>
          </a:ln>
          <a:effectLst/>
        </p:spPr>
        <p:txBody>
          <a:bodyPr wrap="square">
            <a:spAutoFit/>
          </a:bodyPr>
          <a:lstStyle/>
          <a:p>
            <a:pPr algn="just"/>
            <a:r>
              <a:rPr lang="ru-RU" sz="1800" b="1" dirty="0">
                <a:latin typeface="Times New Roman" pitchFamily="18" charset="0"/>
                <a:cs typeface="Times New Roman" pitchFamily="18" charset="0"/>
              </a:rPr>
              <a:t>Статья 12.7. Управление транспортным средством водителем, не имеющим права управления транспортным средством. Штраф ГИБДД</a:t>
            </a:r>
            <a:endParaRPr lang="ru-RU" sz="1800" dirty="0">
              <a:latin typeface="Times New Roman" pitchFamily="18" charset="0"/>
              <a:cs typeface="Times New Roman" pitchFamily="18" charset="0"/>
            </a:endParaRPr>
          </a:p>
        </p:txBody>
      </p:sp>
      <p:sp>
        <p:nvSpPr>
          <p:cNvPr id="5137" name="Text Box 17"/>
          <p:cNvSpPr txBox="1">
            <a:spLocks noChangeArrowheads="1"/>
          </p:cNvSpPr>
          <p:nvPr/>
        </p:nvSpPr>
        <p:spPr bwMode="auto">
          <a:xfrm>
            <a:off x="0" y="2214554"/>
            <a:ext cx="9144000" cy="3170099"/>
          </a:xfrm>
          <a:prstGeom prst="rect">
            <a:avLst/>
          </a:prstGeom>
          <a:noFill/>
          <a:ln w="9525">
            <a:noFill/>
            <a:miter lim="800000"/>
            <a:headEnd/>
            <a:tailEnd/>
          </a:ln>
          <a:effectLst/>
        </p:spPr>
        <p:txBody>
          <a:bodyPr wrap="square">
            <a:spAutoFit/>
          </a:bodyPr>
          <a:lstStyle/>
          <a:p>
            <a:pPr algn="just"/>
            <a:r>
              <a:rPr lang="ru-RU" dirty="0" smtClean="0">
                <a:latin typeface="Times New Roman" pitchFamily="18" charset="0"/>
                <a:cs typeface="Times New Roman" pitchFamily="18" charset="0"/>
              </a:rPr>
              <a:t>1. Управление </a:t>
            </a:r>
            <a:r>
              <a:rPr lang="ru-RU" dirty="0">
                <a:latin typeface="Times New Roman" pitchFamily="18" charset="0"/>
                <a:cs typeface="Times New Roman" pitchFamily="18" charset="0"/>
              </a:rPr>
              <a:t>транспортным средством водителем, не имеющим права управления транспортным средством (за исключением учебной езды), - </a:t>
            </a:r>
            <a:r>
              <a:rPr lang="ru-RU" b="1" i="1" dirty="0">
                <a:latin typeface="Times New Roman" pitchFamily="18" charset="0"/>
                <a:cs typeface="Times New Roman" pitchFamily="18" charset="0"/>
              </a:rPr>
              <a:t>влечет наложение административного штрафа в размере от пяти тысяч до пятнадцати тысяч рублей</a:t>
            </a:r>
            <a:r>
              <a:rPr lang="ru-RU" b="1" i="1" dirty="0" smtClean="0">
                <a:latin typeface="Times New Roman" pitchFamily="18" charset="0"/>
                <a:cs typeface="Times New Roman" pitchFamily="18" charset="0"/>
              </a:rPr>
              <a:t>.</a:t>
            </a:r>
          </a:p>
          <a:p>
            <a:pPr algn="just"/>
            <a:endParaRPr lang="ru-RU" dirty="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2. </a:t>
            </a:r>
            <a:r>
              <a:rPr lang="ru-RU" dirty="0">
                <a:latin typeface="Times New Roman" pitchFamily="18" charset="0"/>
                <a:cs typeface="Times New Roman" pitchFamily="18" charset="0"/>
              </a:rPr>
              <a:t>Передача управления транспортным средством лицу, заведомо не имеющему права управления транспортным средством (за исключением учебной езды) или лишенному такого права, - </a:t>
            </a:r>
            <a:r>
              <a:rPr lang="ru-RU" b="1" i="1" dirty="0">
                <a:latin typeface="Times New Roman" pitchFamily="18" charset="0"/>
                <a:cs typeface="Times New Roman" pitchFamily="18" charset="0"/>
              </a:rPr>
              <a:t>влечет наложение административного штрафа в размере тридцати тысяч рублей.</a:t>
            </a:r>
            <a:endParaRPr lang="ru-RU" dirty="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
        <p:nvSpPr>
          <p:cNvPr id="8" name="Text Box 13"/>
          <p:cNvSpPr txBox="1">
            <a:spLocks noChangeArrowheads="1"/>
          </p:cNvSpPr>
          <p:nvPr/>
        </p:nvSpPr>
        <p:spPr bwMode="auto">
          <a:xfrm>
            <a:off x="0" y="0"/>
            <a:ext cx="8785225" cy="400110"/>
          </a:xfrm>
          <a:prstGeom prst="rect">
            <a:avLst/>
          </a:prstGeom>
          <a:noFill/>
          <a:ln w="9525">
            <a:noFill/>
            <a:miter lim="800000"/>
            <a:headEnd/>
            <a:tailEnd/>
          </a:ln>
          <a:effectLst/>
        </p:spPr>
        <p:txBody>
          <a:bodyPr>
            <a:spAutoFit/>
          </a:bodyPr>
          <a:lstStyle/>
          <a:p>
            <a:pPr algn="ctr"/>
            <a:r>
              <a:rPr lang="ru-RU" b="1" dirty="0" smtClean="0">
                <a:solidFill>
                  <a:srgbClr val="FF0000"/>
                </a:solidFill>
                <a:latin typeface="Times New Roman" pitchFamily="18" charset="0"/>
                <a:cs typeface="Times New Roman" pitchFamily="18" charset="0"/>
              </a:rPr>
              <a:t>О Б Р А Т И Т Е     В Н И М А Н И Е ! ! !</a:t>
            </a:r>
            <a:endParaRPr lang="ru-RU" b="1" dirty="0">
              <a:solidFill>
                <a:srgbClr val="FF0000"/>
              </a:solidFill>
              <a:latin typeface="Times New Roman" pitchFamily="18" charset="0"/>
              <a:cs typeface="Times New Roman" pitchFamily="18" charset="0"/>
            </a:endParaRPr>
          </a:p>
        </p:txBody>
      </p:sp>
      <p:sp>
        <p:nvSpPr>
          <p:cNvPr id="9" name="Text Box 13"/>
          <p:cNvSpPr txBox="1">
            <a:spLocks noChangeArrowheads="1"/>
          </p:cNvSpPr>
          <p:nvPr/>
        </p:nvSpPr>
        <p:spPr bwMode="auto">
          <a:xfrm>
            <a:off x="0" y="714356"/>
            <a:ext cx="8999507" cy="707886"/>
          </a:xfrm>
          <a:prstGeom prst="rect">
            <a:avLst/>
          </a:prstGeom>
          <a:noFill/>
          <a:ln w="9525">
            <a:noFill/>
            <a:miter lim="800000"/>
            <a:headEnd/>
            <a:tailEnd/>
          </a:ln>
          <a:effectLst/>
        </p:spPr>
        <p:txBody>
          <a:bodyPr wrap="square">
            <a:spAutoFit/>
          </a:bodyPr>
          <a:lstStyle/>
          <a:p>
            <a:pPr algn="just"/>
            <a:r>
              <a:rPr lang="ru-RU" b="1" dirty="0">
                <a:latin typeface="Times New Roman" pitchFamily="18" charset="0"/>
                <a:cs typeface="Times New Roman" pitchFamily="18" charset="0"/>
              </a:rPr>
              <a:t>Глава 12. Административные правонарушения в области дорожного движения. </a:t>
            </a:r>
            <a:r>
              <a:rPr lang="ru-RU" b="1" dirty="0" err="1">
                <a:latin typeface="Times New Roman" pitchFamily="18" charset="0"/>
                <a:cs typeface="Times New Roman" pitchFamily="18" charset="0"/>
              </a:rPr>
              <a:t>КоАП</a:t>
            </a:r>
            <a:r>
              <a:rPr lang="ru-RU" b="1" dirty="0">
                <a:latin typeface="Times New Roman" pitchFamily="18" charset="0"/>
                <a:cs typeface="Times New Roman" pitchFamily="18" charset="0"/>
              </a:rPr>
              <a:t> РФ 2015…</a:t>
            </a:r>
          </a:p>
        </p:txBody>
      </p:sp>
      <p:sp>
        <p:nvSpPr>
          <p:cNvPr id="10" name="Прямоугольник 9"/>
          <p:cNvSpPr/>
          <p:nvPr/>
        </p:nvSpPr>
        <p:spPr>
          <a:xfrm>
            <a:off x="5572132" y="6621685"/>
            <a:ext cx="3857652" cy="307777"/>
          </a:xfrm>
          <a:prstGeom prst="rect">
            <a:avLst/>
          </a:prstGeom>
        </p:spPr>
        <p:txBody>
          <a:bodyPr wrap="square">
            <a:spAutoFit/>
          </a:bodyPr>
          <a:lstStyle/>
          <a:p>
            <a:r>
              <a:rPr lang="ru-RU" sz="1400" b="1" dirty="0">
                <a:latin typeface="Times New Roman" pitchFamily="18" charset="0"/>
                <a:cs typeface="Times New Roman" pitchFamily="18" charset="0"/>
              </a:rPr>
              <a:t>Источник:</a:t>
            </a:r>
            <a:r>
              <a:rPr lang="ru-RU" sz="1400" b="1" i="1" dirty="0">
                <a:latin typeface="Times New Roman" pitchFamily="18" charset="0"/>
                <a:cs typeface="Times New Roman" pitchFamily="18" charset="0"/>
              </a:rPr>
              <a:t> </a:t>
            </a:r>
            <a:r>
              <a:rPr lang="ru-RU" sz="1400" b="1" i="1" u="sng" dirty="0">
                <a:latin typeface="Times New Roman" pitchFamily="18" charset="0"/>
                <a:cs typeface="Times New Roman" pitchFamily="18" charset="0"/>
                <a:hlinkClick r:id="rId3"/>
              </a:rPr>
              <a:t>http://www.assessor.ru/zakon/koap</a:t>
            </a:r>
            <a:endParaRPr lang="ru-RU" sz="1400" dirty="0">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1242762163_6"/>
          <p:cNvPicPr>
            <a:picLocks noChangeAspect="1" noChangeArrowheads="1"/>
          </p:cNvPicPr>
          <p:nvPr/>
        </p:nvPicPr>
        <p:blipFill>
          <a:blip r:embed="rId2"/>
          <a:srcRect/>
          <a:stretch>
            <a:fillRect/>
          </a:stretch>
        </p:blipFill>
        <p:spPr bwMode="auto">
          <a:xfrm>
            <a:off x="0" y="0"/>
            <a:ext cx="9144000" cy="6858000"/>
          </a:xfrm>
          <a:prstGeom prst="rect">
            <a:avLst/>
          </a:prstGeom>
          <a:noFill/>
          <a:ln w="25400">
            <a:noFill/>
            <a:miter lim="800000"/>
            <a:headEnd/>
            <a:tailEnd/>
          </a:ln>
        </p:spPr>
      </p:pic>
      <p:sp>
        <p:nvSpPr>
          <p:cNvPr id="5125" name="Rectangle 5"/>
          <p:cNvSpPr>
            <a:spLocks noChangeArrowheads="1"/>
          </p:cNvSpPr>
          <p:nvPr/>
        </p:nvSpPr>
        <p:spPr bwMode="auto">
          <a:xfrm>
            <a:off x="0" y="-26988"/>
            <a:ext cx="9144000" cy="360363"/>
          </a:xfrm>
          <a:prstGeom prst="rect">
            <a:avLst/>
          </a:prstGeom>
          <a:solidFill>
            <a:schemeClr val="bg1">
              <a:alpha val="67000"/>
            </a:schemeClr>
          </a:solidFill>
          <a:ln w="9525">
            <a:noFill/>
            <a:miter lim="800000"/>
            <a:headEnd/>
            <a:tailEnd/>
          </a:ln>
          <a:effectLst/>
        </p:spPr>
        <p:txBody>
          <a:bodyPr wrap="none" anchor="ctr"/>
          <a:lstStyle/>
          <a:p>
            <a:endParaRPr lang="ru-RU"/>
          </a:p>
        </p:txBody>
      </p:sp>
      <p:sp>
        <p:nvSpPr>
          <p:cNvPr id="5126" name="Rectangle 6"/>
          <p:cNvSpPr>
            <a:spLocks noChangeArrowheads="1"/>
          </p:cNvSpPr>
          <p:nvPr/>
        </p:nvSpPr>
        <p:spPr bwMode="auto">
          <a:xfrm>
            <a:off x="0" y="692150"/>
            <a:ext cx="9144000" cy="360363"/>
          </a:xfrm>
          <a:prstGeom prst="rect">
            <a:avLst/>
          </a:prstGeom>
          <a:solidFill>
            <a:srgbClr val="FF0000">
              <a:alpha val="25000"/>
            </a:srgbClr>
          </a:solidFill>
          <a:ln w="9525">
            <a:noFill/>
            <a:miter lim="800000"/>
            <a:headEnd/>
            <a:tailEnd/>
          </a:ln>
          <a:effectLst/>
        </p:spPr>
        <p:txBody>
          <a:bodyPr wrap="none" anchor="ctr"/>
          <a:lstStyle/>
          <a:p>
            <a:endParaRPr lang="ru-RU"/>
          </a:p>
        </p:txBody>
      </p:sp>
      <p:sp>
        <p:nvSpPr>
          <p:cNvPr id="5127" name="Rectangle 7"/>
          <p:cNvSpPr>
            <a:spLocks noChangeArrowheads="1"/>
          </p:cNvSpPr>
          <p:nvPr/>
        </p:nvSpPr>
        <p:spPr bwMode="auto">
          <a:xfrm>
            <a:off x="0" y="333375"/>
            <a:ext cx="9144000" cy="360363"/>
          </a:xfrm>
          <a:prstGeom prst="rect">
            <a:avLst/>
          </a:prstGeom>
          <a:solidFill>
            <a:srgbClr val="3366FF">
              <a:alpha val="50000"/>
            </a:srgbClr>
          </a:solidFill>
          <a:ln w="9525">
            <a:noFill/>
            <a:miter lim="800000"/>
            <a:headEnd/>
            <a:tailEnd/>
          </a:ln>
          <a:effectLst/>
        </p:spPr>
        <p:txBody>
          <a:bodyPr wrap="none" anchor="ctr"/>
          <a:lstStyle/>
          <a:p>
            <a:endParaRPr lang="ru-RU"/>
          </a:p>
        </p:txBody>
      </p:sp>
      <p:sp>
        <p:nvSpPr>
          <p:cNvPr id="5133" name="Text Box 13"/>
          <p:cNvSpPr txBox="1">
            <a:spLocks noChangeArrowheads="1"/>
          </p:cNvSpPr>
          <p:nvPr/>
        </p:nvSpPr>
        <p:spPr bwMode="auto">
          <a:xfrm>
            <a:off x="0" y="1142984"/>
            <a:ext cx="9144000" cy="923330"/>
          </a:xfrm>
          <a:prstGeom prst="rect">
            <a:avLst/>
          </a:prstGeom>
          <a:noFill/>
          <a:ln w="9525">
            <a:noFill/>
            <a:miter lim="800000"/>
            <a:headEnd/>
            <a:tailEnd/>
          </a:ln>
          <a:effectLst/>
        </p:spPr>
        <p:txBody>
          <a:bodyPr wrap="square">
            <a:spAutoFit/>
          </a:bodyPr>
          <a:lstStyle/>
          <a:p>
            <a:pPr algn="just"/>
            <a:r>
              <a:rPr lang="ru-RU" sz="1800" b="1" dirty="0">
                <a:latin typeface="Times New Roman" pitchFamily="18" charset="0"/>
                <a:cs typeface="Times New Roman" pitchFamily="18" charset="0"/>
              </a:rPr>
              <a:t>Статья 19.16. Умышленная порча документа, удостоверяющего личность гражданина (паспорта), либо утрата документа, удостоверяющего личность гражданина (паспорта), по небрежности</a:t>
            </a:r>
            <a:endParaRPr lang="ru-RU" sz="1800" dirty="0">
              <a:latin typeface="Times New Roman" pitchFamily="18" charset="0"/>
              <a:cs typeface="Times New Roman" pitchFamily="18" charset="0"/>
            </a:endParaRPr>
          </a:p>
        </p:txBody>
      </p:sp>
      <p:sp>
        <p:nvSpPr>
          <p:cNvPr id="5137" name="Text Box 17"/>
          <p:cNvSpPr txBox="1">
            <a:spLocks noChangeArrowheads="1"/>
          </p:cNvSpPr>
          <p:nvPr/>
        </p:nvSpPr>
        <p:spPr bwMode="auto">
          <a:xfrm>
            <a:off x="0" y="2643182"/>
            <a:ext cx="9144000" cy="2246769"/>
          </a:xfrm>
          <a:prstGeom prst="rect">
            <a:avLst/>
          </a:prstGeom>
          <a:noFill/>
          <a:ln w="9525">
            <a:noFill/>
            <a:miter lim="800000"/>
            <a:headEnd/>
            <a:tailEnd/>
          </a:ln>
          <a:effectLst/>
        </p:spPr>
        <p:txBody>
          <a:bodyPr wrap="square">
            <a:spAutoFit/>
          </a:bodyPr>
          <a:lstStyle/>
          <a:p>
            <a:pPr algn="just"/>
            <a:r>
              <a:rPr lang="ru-RU" dirty="0">
                <a:latin typeface="Times New Roman" pitchFamily="18" charset="0"/>
                <a:cs typeface="Times New Roman" pitchFamily="18" charset="0"/>
              </a:rPr>
              <a:t>Умышленные уничтожение или порча документа, удостоверяющего личность гражданина (паспорта), либо небрежное хранение документа, удостоверяющего личность гражданина (паспорта), повлекшее "утрату" документа, удостоверяющего личность гражданина (паспорта), - </a:t>
            </a:r>
            <a:r>
              <a:rPr lang="ru-RU" b="1" i="1" dirty="0">
                <a:latin typeface="Times New Roman" pitchFamily="18" charset="0"/>
                <a:cs typeface="Times New Roman" pitchFamily="18" charset="0"/>
              </a:rPr>
              <a:t>влечет предупреждение или наложение административного штрафа в размере от ста до трехсот рублей.</a:t>
            </a:r>
            <a:endParaRPr lang="ru-RU" dirty="0">
              <a:latin typeface="Times New Roman" pitchFamily="18" charset="0"/>
              <a:cs typeface="Times New Roman" pitchFamily="18" charset="0"/>
            </a:endParaRPr>
          </a:p>
          <a:p>
            <a:pPr algn="just"/>
            <a:endParaRPr lang="ru-RU" dirty="0">
              <a:latin typeface="Times New Roman" pitchFamily="18" charset="0"/>
              <a:cs typeface="Times New Roman" pitchFamily="18" charset="0"/>
            </a:endParaRPr>
          </a:p>
        </p:txBody>
      </p:sp>
      <p:sp>
        <p:nvSpPr>
          <p:cNvPr id="10" name="Прямоугольник 9"/>
          <p:cNvSpPr/>
          <p:nvPr/>
        </p:nvSpPr>
        <p:spPr>
          <a:xfrm>
            <a:off x="214282" y="6550247"/>
            <a:ext cx="3857652" cy="307777"/>
          </a:xfrm>
          <a:prstGeom prst="rect">
            <a:avLst/>
          </a:prstGeom>
        </p:spPr>
        <p:txBody>
          <a:bodyPr wrap="square">
            <a:spAutoFit/>
          </a:bodyPr>
          <a:lstStyle/>
          <a:p>
            <a:r>
              <a:rPr lang="ru-RU" sz="1400" b="1" dirty="0">
                <a:latin typeface="Times New Roman" pitchFamily="18" charset="0"/>
                <a:cs typeface="Times New Roman" pitchFamily="18" charset="0"/>
              </a:rPr>
              <a:t>Источник:</a:t>
            </a:r>
            <a:r>
              <a:rPr lang="ru-RU" sz="1400" b="1" i="1" dirty="0">
                <a:latin typeface="Times New Roman" pitchFamily="18" charset="0"/>
                <a:cs typeface="Times New Roman" pitchFamily="18" charset="0"/>
              </a:rPr>
              <a:t> </a:t>
            </a:r>
            <a:r>
              <a:rPr lang="ru-RU" sz="1400" b="1" i="1" u="sng" dirty="0">
                <a:latin typeface="Times New Roman" pitchFamily="18" charset="0"/>
                <a:cs typeface="Times New Roman" pitchFamily="18" charset="0"/>
                <a:hlinkClick r:id="rId3"/>
              </a:rPr>
              <a:t>http://www.assessor.ru/zakon/koap</a:t>
            </a:r>
            <a:endParaRPr lang="ru-RU" sz="1400" dirty="0">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1242762163_6"/>
          <p:cNvPicPr>
            <a:picLocks noChangeAspect="1" noChangeArrowheads="1"/>
          </p:cNvPicPr>
          <p:nvPr/>
        </p:nvPicPr>
        <p:blipFill>
          <a:blip r:embed="rId2"/>
          <a:srcRect/>
          <a:stretch>
            <a:fillRect/>
          </a:stretch>
        </p:blipFill>
        <p:spPr bwMode="auto">
          <a:xfrm>
            <a:off x="0" y="0"/>
            <a:ext cx="9144000" cy="6858000"/>
          </a:xfrm>
          <a:prstGeom prst="rect">
            <a:avLst/>
          </a:prstGeom>
          <a:noFill/>
          <a:ln w="25400">
            <a:noFill/>
            <a:miter lim="800000"/>
            <a:headEnd/>
            <a:tailEnd/>
          </a:ln>
        </p:spPr>
      </p:pic>
      <p:sp>
        <p:nvSpPr>
          <p:cNvPr id="5125" name="Rectangle 5"/>
          <p:cNvSpPr>
            <a:spLocks noChangeArrowheads="1"/>
          </p:cNvSpPr>
          <p:nvPr/>
        </p:nvSpPr>
        <p:spPr bwMode="auto">
          <a:xfrm>
            <a:off x="0" y="-26988"/>
            <a:ext cx="9144000" cy="360363"/>
          </a:xfrm>
          <a:prstGeom prst="rect">
            <a:avLst/>
          </a:prstGeom>
          <a:solidFill>
            <a:schemeClr val="bg1">
              <a:alpha val="67000"/>
            </a:schemeClr>
          </a:solidFill>
          <a:ln w="9525">
            <a:noFill/>
            <a:miter lim="800000"/>
            <a:headEnd/>
            <a:tailEnd/>
          </a:ln>
          <a:effectLst/>
        </p:spPr>
        <p:txBody>
          <a:bodyPr wrap="none" anchor="ctr"/>
          <a:lstStyle/>
          <a:p>
            <a:endParaRPr lang="ru-RU"/>
          </a:p>
        </p:txBody>
      </p:sp>
      <p:sp>
        <p:nvSpPr>
          <p:cNvPr id="5126" name="Rectangle 6"/>
          <p:cNvSpPr>
            <a:spLocks noChangeArrowheads="1"/>
          </p:cNvSpPr>
          <p:nvPr/>
        </p:nvSpPr>
        <p:spPr bwMode="auto">
          <a:xfrm>
            <a:off x="0" y="692150"/>
            <a:ext cx="9144000" cy="360363"/>
          </a:xfrm>
          <a:prstGeom prst="rect">
            <a:avLst/>
          </a:prstGeom>
          <a:solidFill>
            <a:srgbClr val="FF0000">
              <a:alpha val="25000"/>
            </a:srgbClr>
          </a:solidFill>
          <a:ln w="9525">
            <a:noFill/>
            <a:miter lim="800000"/>
            <a:headEnd/>
            <a:tailEnd/>
          </a:ln>
          <a:effectLst/>
        </p:spPr>
        <p:txBody>
          <a:bodyPr wrap="none" anchor="ctr"/>
          <a:lstStyle/>
          <a:p>
            <a:endParaRPr lang="ru-RU"/>
          </a:p>
        </p:txBody>
      </p:sp>
      <p:sp>
        <p:nvSpPr>
          <p:cNvPr id="5127" name="Rectangle 7"/>
          <p:cNvSpPr>
            <a:spLocks noChangeArrowheads="1"/>
          </p:cNvSpPr>
          <p:nvPr/>
        </p:nvSpPr>
        <p:spPr bwMode="auto">
          <a:xfrm>
            <a:off x="0" y="333375"/>
            <a:ext cx="9144000" cy="360363"/>
          </a:xfrm>
          <a:prstGeom prst="rect">
            <a:avLst/>
          </a:prstGeom>
          <a:solidFill>
            <a:srgbClr val="3366FF">
              <a:alpha val="50000"/>
            </a:srgbClr>
          </a:solidFill>
          <a:ln w="9525">
            <a:noFill/>
            <a:miter lim="800000"/>
            <a:headEnd/>
            <a:tailEnd/>
          </a:ln>
          <a:effectLst/>
        </p:spPr>
        <p:txBody>
          <a:bodyPr wrap="none" anchor="ctr"/>
          <a:lstStyle/>
          <a:p>
            <a:endParaRPr lang="ru-RU"/>
          </a:p>
        </p:txBody>
      </p:sp>
      <p:sp>
        <p:nvSpPr>
          <p:cNvPr id="5133" name="Text Box 13"/>
          <p:cNvSpPr txBox="1">
            <a:spLocks noChangeArrowheads="1"/>
          </p:cNvSpPr>
          <p:nvPr/>
        </p:nvSpPr>
        <p:spPr bwMode="auto">
          <a:xfrm>
            <a:off x="0" y="1142984"/>
            <a:ext cx="9144000" cy="461665"/>
          </a:xfrm>
          <a:prstGeom prst="rect">
            <a:avLst/>
          </a:prstGeom>
          <a:noFill/>
          <a:ln w="9525">
            <a:noFill/>
            <a:miter lim="800000"/>
            <a:headEnd/>
            <a:tailEnd/>
          </a:ln>
          <a:effectLst/>
        </p:spPr>
        <p:txBody>
          <a:bodyPr wrap="square">
            <a:spAutoFit/>
          </a:bodyPr>
          <a:lstStyle/>
          <a:p>
            <a:pPr algn="just"/>
            <a:r>
              <a:rPr lang="ru-RU" sz="2400" b="1" dirty="0">
                <a:latin typeface="Times New Roman" pitchFamily="18" charset="0"/>
                <a:cs typeface="Times New Roman" pitchFamily="18" charset="0"/>
              </a:rPr>
              <a:t>Статья 20.1. Мелкое хулиганство</a:t>
            </a:r>
            <a:endParaRPr lang="ru-RU" sz="2400" dirty="0">
              <a:latin typeface="Times New Roman" pitchFamily="18" charset="0"/>
              <a:cs typeface="Times New Roman" pitchFamily="18" charset="0"/>
            </a:endParaRPr>
          </a:p>
        </p:txBody>
      </p:sp>
      <p:sp>
        <p:nvSpPr>
          <p:cNvPr id="5137" name="Text Box 17"/>
          <p:cNvSpPr txBox="1">
            <a:spLocks noChangeArrowheads="1"/>
          </p:cNvSpPr>
          <p:nvPr/>
        </p:nvSpPr>
        <p:spPr bwMode="auto">
          <a:xfrm>
            <a:off x="0" y="1714488"/>
            <a:ext cx="9144000" cy="4832092"/>
          </a:xfrm>
          <a:prstGeom prst="rect">
            <a:avLst/>
          </a:prstGeom>
          <a:noFill/>
          <a:ln w="9525">
            <a:noFill/>
            <a:miter lim="800000"/>
            <a:headEnd/>
            <a:tailEnd/>
          </a:ln>
          <a:effectLst/>
        </p:spPr>
        <p:txBody>
          <a:bodyPr wrap="square">
            <a:spAutoFit/>
          </a:bodyPr>
          <a:lstStyle/>
          <a:p>
            <a:pPr algn="just"/>
            <a:r>
              <a:rPr lang="ru-RU" sz="2200" dirty="0" smtClean="0">
                <a:latin typeface="Times New Roman" pitchFamily="18" charset="0"/>
                <a:cs typeface="Times New Roman" pitchFamily="18" charset="0"/>
              </a:rPr>
              <a:t>1. Мелкое </a:t>
            </a:r>
            <a:r>
              <a:rPr lang="ru-RU" sz="2200" dirty="0">
                <a:latin typeface="Times New Roman" pitchFamily="18" charset="0"/>
                <a:cs typeface="Times New Roman" pitchFamily="18" charset="0"/>
              </a:rPr>
              <a:t>хулиганство, то есть нарушение общественного порядка, выражающее явное неуважение к обществу, сопровождающееся нецензурной бранью в общественных местах, оскорбительным приставанием к гражданам, а равно уничтожением или повреждением чужого имущества, - </a:t>
            </a:r>
            <a:r>
              <a:rPr lang="ru-RU" sz="2200" b="1" i="1" dirty="0">
                <a:latin typeface="Times New Roman" pitchFamily="18" charset="0"/>
                <a:cs typeface="Times New Roman" pitchFamily="18" charset="0"/>
              </a:rPr>
              <a:t>влечет наложение административного штрафа в размере от пятисот до одной тысячи рублей или административный арест на срок до пятнадцати суток</a:t>
            </a:r>
            <a:r>
              <a:rPr lang="ru-RU" sz="2200" b="1" i="1" dirty="0" smtClean="0">
                <a:latin typeface="Times New Roman" pitchFamily="18" charset="0"/>
                <a:cs typeface="Times New Roman" pitchFamily="18" charset="0"/>
              </a:rPr>
              <a:t>.</a:t>
            </a:r>
          </a:p>
          <a:p>
            <a:pPr algn="just"/>
            <a:endParaRPr lang="ru-RU" sz="2200" dirty="0">
              <a:latin typeface="Times New Roman" pitchFamily="18" charset="0"/>
              <a:cs typeface="Times New Roman" pitchFamily="18" charset="0"/>
            </a:endParaRPr>
          </a:p>
          <a:p>
            <a:pPr algn="just"/>
            <a:r>
              <a:rPr lang="ru-RU" sz="2200" dirty="0">
                <a:latin typeface="Times New Roman" pitchFamily="18" charset="0"/>
                <a:cs typeface="Times New Roman" pitchFamily="18" charset="0"/>
              </a:rPr>
              <a:t>2. Те же действия, сопряженные с неповиновением законному требованию представителя власти либо иного лица, исполняющего обязанности по охране общественного порядка или пресекающего нарушение общественного порядка, - </a:t>
            </a:r>
            <a:r>
              <a:rPr lang="ru-RU" sz="2200" b="1" i="1" dirty="0">
                <a:latin typeface="Times New Roman" pitchFamily="18" charset="0"/>
                <a:cs typeface="Times New Roman" pitchFamily="18" charset="0"/>
              </a:rPr>
              <a:t>влекут наложение административного штрафа в размере от одной тысячи до двух тысяч пятисот рублей или административный арест на срок до пятнадцати суток.</a:t>
            </a:r>
            <a:endParaRPr lang="ru-RU" sz="2200" dirty="0">
              <a:latin typeface="Times New Roman" pitchFamily="18" charset="0"/>
              <a:cs typeface="Times New Roman" pitchFamily="18" charset="0"/>
            </a:endParaRPr>
          </a:p>
        </p:txBody>
      </p:sp>
      <p:sp>
        <p:nvSpPr>
          <p:cNvPr id="8" name="Прямоугольник 7"/>
          <p:cNvSpPr/>
          <p:nvPr/>
        </p:nvSpPr>
        <p:spPr>
          <a:xfrm>
            <a:off x="5500694" y="6621685"/>
            <a:ext cx="3857652" cy="307777"/>
          </a:xfrm>
          <a:prstGeom prst="rect">
            <a:avLst/>
          </a:prstGeom>
        </p:spPr>
        <p:txBody>
          <a:bodyPr wrap="square">
            <a:spAutoFit/>
          </a:bodyPr>
          <a:lstStyle/>
          <a:p>
            <a:r>
              <a:rPr lang="ru-RU" sz="1400" b="1" dirty="0">
                <a:latin typeface="Times New Roman" pitchFamily="18" charset="0"/>
                <a:cs typeface="Times New Roman" pitchFamily="18" charset="0"/>
              </a:rPr>
              <a:t>Источник:</a:t>
            </a:r>
            <a:r>
              <a:rPr lang="ru-RU" sz="1400" b="1" i="1" dirty="0">
                <a:latin typeface="Times New Roman" pitchFamily="18" charset="0"/>
                <a:cs typeface="Times New Roman" pitchFamily="18" charset="0"/>
              </a:rPr>
              <a:t> </a:t>
            </a:r>
            <a:r>
              <a:rPr lang="ru-RU" sz="1400" b="1" i="1" u="sng" dirty="0">
                <a:latin typeface="Times New Roman" pitchFamily="18" charset="0"/>
                <a:cs typeface="Times New Roman" pitchFamily="18" charset="0"/>
                <a:hlinkClick r:id="rId3"/>
              </a:rPr>
              <a:t>http://www.assessor.ru/zakon/koap</a:t>
            </a:r>
            <a:endParaRPr lang="ru-RU" sz="1400" dirty="0">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1242762163_6"/>
          <p:cNvPicPr>
            <a:picLocks noChangeAspect="1" noChangeArrowheads="1"/>
          </p:cNvPicPr>
          <p:nvPr/>
        </p:nvPicPr>
        <p:blipFill>
          <a:blip r:embed="rId2"/>
          <a:srcRect/>
          <a:stretch>
            <a:fillRect/>
          </a:stretch>
        </p:blipFill>
        <p:spPr bwMode="auto">
          <a:xfrm>
            <a:off x="0" y="0"/>
            <a:ext cx="9144000" cy="6858000"/>
          </a:xfrm>
          <a:prstGeom prst="rect">
            <a:avLst/>
          </a:prstGeom>
          <a:noFill/>
          <a:ln w="25400">
            <a:noFill/>
            <a:miter lim="800000"/>
            <a:headEnd/>
            <a:tailEnd/>
          </a:ln>
        </p:spPr>
      </p:pic>
      <p:sp>
        <p:nvSpPr>
          <p:cNvPr id="5125" name="Rectangle 5"/>
          <p:cNvSpPr>
            <a:spLocks noChangeArrowheads="1"/>
          </p:cNvSpPr>
          <p:nvPr/>
        </p:nvSpPr>
        <p:spPr bwMode="auto">
          <a:xfrm>
            <a:off x="0" y="-26988"/>
            <a:ext cx="9144000" cy="360363"/>
          </a:xfrm>
          <a:prstGeom prst="rect">
            <a:avLst/>
          </a:prstGeom>
          <a:solidFill>
            <a:schemeClr val="bg1">
              <a:alpha val="67000"/>
            </a:schemeClr>
          </a:solidFill>
          <a:ln w="9525">
            <a:noFill/>
            <a:miter lim="800000"/>
            <a:headEnd/>
            <a:tailEnd/>
          </a:ln>
          <a:effectLst/>
        </p:spPr>
        <p:txBody>
          <a:bodyPr wrap="none" anchor="ctr"/>
          <a:lstStyle/>
          <a:p>
            <a:endParaRPr lang="ru-RU"/>
          </a:p>
        </p:txBody>
      </p:sp>
      <p:sp>
        <p:nvSpPr>
          <p:cNvPr id="5126" name="Rectangle 6"/>
          <p:cNvSpPr>
            <a:spLocks noChangeArrowheads="1"/>
          </p:cNvSpPr>
          <p:nvPr/>
        </p:nvSpPr>
        <p:spPr bwMode="auto">
          <a:xfrm>
            <a:off x="0" y="692150"/>
            <a:ext cx="9144000" cy="360363"/>
          </a:xfrm>
          <a:prstGeom prst="rect">
            <a:avLst/>
          </a:prstGeom>
          <a:solidFill>
            <a:srgbClr val="FF0000">
              <a:alpha val="25000"/>
            </a:srgbClr>
          </a:solidFill>
          <a:ln w="9525">
            <a:noFill/>
            <a:miter lim="800000"/>
            <a:headEnd/>
            <a:tailEnd/>
          </a:ln>
          <a:effectLst/>
        </p:spPr>
        <p:txBody>
          <a:bodyPr wrap="none" anchor="ctr"/>
          <a:lstStyle/>
          <a:p>
            <a:endParaRPr lang="ru-RU"/>
          </a:p>
        </p:txBody>
      </p:sp>
      <p:sp>
        <p:nvSpPr>
          <p:cNvPr id="5127" name="Rectangle 7"/>
          <p:cNvSpPr>
            <a:spLocks noChangeArrowheads="1"/>
          </p:cNvSpPr>
          <p:nvPr/>
        </p:nvSpPr>
        <p:spPr bwMode="auto">
          <a:xfrm>
            <a:off x="0" y="333375"/>
            <a:ext cx="9144000" cy="360363"/>
          </a:xfrm>
          <a:prstGeom prst="rect">
            <a:avLst/>
          </a:prstGeom>
          <a:solidFill>
            <a:srgbClr val="3366FF">
              <a:alpha val="50000"/>
            </a:srgbClr>
          </a:solidFill>
          <a:ln w="9525">
            <a:noFill/>
            <a:miter lim="800000"/>
            <a:headEnd/>
            <a:tailEnd/>
          </a:ln>
          <a:effectLst/>
        </p:spPr>
        <p:txBody>
          <a:bodyPr wrap="none" anchor="ctr"/>
          <a:lstStyle/>
          <a:p>
            <a:endParaRPr lang="ru-RU"/>
          </a:p>
        </p:txBody>
      </p:sp>
      <p:sp>
        <p:nvSpPr>
          <p:cNvPr id="5133" name="Text Box 13"/>
          <p:cNvSpPr txBox="1">
            <a:spLocks noChangeArrowheads="1"/>
          </p:cNvSpPr>
          <p:nvPr/>
        </p:nvSpPr>
        <p:spPr bwMode="auto">
          <a:xfrm>
            <a:off x="0" y="714356"/>
            <a:ext cx="9144000" cy="1200329"/>
          </a:xfrm>
          <a:prstGeom prst="rect">
            <a:avLst/>
          </a:prstGeom>
          <a:noFill/>
          <a:ln w="9525">
            <a:noFill/>
            <a:miter lim="800000"/>
            <a:headEnd/>
            <a:tailEnd/>
          </a:ln>
          <a:effectLst/>
        </p:spPr>
        <p:txBody>
          <a:bodyPr wrap="square">
            <a:spAutoFit/>
          </a:bodyPr>
          <a:lstStyle/>
          <a:p>
            <a:pPr algn="just"/>
            <a:r>
              <a:rPr lang="ru-RU" sz="1800" b="1" dirty="0">
                <a:latin typeface="Times New Roman" pitchFamily="18" charset="0"/>
                <a:cs typeface="Times New Roman" pitchFamily="18" charset="0"/>
              </a:rPr>
              <a:t>Статья 20.3. Пропаганда либо публичное демонстрирование нацистской атрибутики или символики, либо атрибутики или символики экстремистских организаций, либо иных атрибутики или символики, пропаганда либо публичное демонстрирование которых запрещены федеральными законами</a:t>
            </a:r>
            <a:endParaRPr lang="ru-RU" sz="1800" dirty="0">
              <a:latin typeface="Times New Roman" pitchFamily="18" charset="0"/>
              <a:cs typeface="Times New Roman" pitchFamily="18" charset="0"/>
            </a:endParaRPr>
          </a:p>
        </p:txBody>
      </p:sp>
      <p:sp>
        <p:nvSpPr>
          <p:cNvPr id="5137" name="Text Box 17"/>
          <p:cNvSpPr txBox="1">
            <a:spLocks noChangeArrowheads="1"/>
          </p:cNvSpPr>
          <p:nvPr/>
        </p:nvSpPr>
        <p:spPr bwMode="auto">
          <a:xfrm>
            <a:off x="0" y="2071678"/>
            <a:ext cx="9144000" cy="4708981"/>
          </a:xfrm>
          <a:prstGeom prst="rect">
            <a:avLst/>
          </a:prstGeom>
          <a:noFill/>
          <a:ln w="9525">
            <a:noFill/>
            <a:miter lim="800000"/>
            <a:headEnd/>
            <a:tailEnd/>
          </a:ln>
          <a:effectLst/>
        </p:spPr>
        <p:txBody>
          <a:bodyPr wrap="square">
            <a:spAutoFit/>
          </a:bodyPr>
          <a:lstStyle/>
          <a:p>
            <a:pPr algn="just"/>
            <a:r>
              <a:rPr lang="ru-RU" dirty="0">
                <a:latin typeface="Times New Roman" pitchFamily="18" charset="0"/>
                <a:cs typeface="Times New Roman" pitchFamily="18" charset="0"/>
              </a:rPr>
              <a:t>1. Пропаганда и публичное демонстрирование нацистской атрибутики или символики либо атрибутики или символики, сходных с нацистской атрибутикой или символикой до степени смешения, либо публичное демонстрирование атрибутики или символики экстремистских организаций - </a:t>
            </a:r>
            <a:r>
              <a:rPr lang="ru-RU" b="1" i="1" dirty="0">
                <a:latin typeface="Times New Roman" pitchFamily="18" charset="0"/>
                <a:cs typeface="Times New Roman" pitchFamily="18" charset="0"/>
              </a:rPr>
              <a:t>влечет наложение административного штрафа в размере от одной тысячи до двух тысяч рублей с конфискацией предмета административного правонарушения либо административный арест на срок до пятнадцати суток с конфискацией предмета административного правонарушения.</a:t>
            </a:r>
            <a:endParaRPr lang="ru-RU" dirty="0">
              <a:latin typeface="Times New Roman" pitchFamily="18" charset="0"/>
              <a:cs typeface="Times New Roman" pitchFamily="18" charset="0"/>
            </a:endParaRPr>
          </a:p>
          <a:p>
            <a:pPr algn="just"/>
            <a:endParaRPr lang="ru-RU" dirty="0" smtClean="0">
              <a:latin typeface="Times New Roman" pitchFamily="18" charset="0"/>
              <a:cs typeface="Times New Roman" pitchFamily="18" charset="0"/>
            </a:endParaRPr>
          </a:p>
          <a:p>
            <a:pPr algn="just"/>
            <a:r>
              <a:rPr lang="ru-RU" dirty="0" smtClean="0">
                <a:latin typeface="Times New Roman" pitchFamily="18" charset="0"/>
                <a:cs typeface="Times New Roman" pitchFamily="18" charset="0"/>
              </a:rPr>
              <a:t>2</a:t>
            </a:r>
            <a:r>
              <a:rPr lang="ru-RU" dirty="0">
                <a:latin typeface="Times New Roman" pitchFamily="18" charset="0"/>
                <a:cs typeface="Times New Roman" pitchFamily="18" charset="0"/>
              </a:rPr>
              <a:t>. Изготовление, сбыт или приобретение в целях сбыта нацистской атрибутики или символики либо атрибутики или символики, сходных с нацистской атрибутикой или символикой до степени смешения, направленные на их пропаганду, - </a:t>
            </a:r>
            <a:r>
              <a:rPr lang="ru-RU" b="1" i="1" dirty="0">
                <a:latin typeface="Times New Roman" pitchFamily="18" charset="0"/>
                <a:cs typeface="Times New Roman" pitchFamily="18" charset="0"/>
              </a:rPr>
              <a:t>влечет наложение административного штрафа в размере от одной тысячи до двух тысяч пятисот рублей с конфискацией предмета административного правонарушения.</a:t>
            </a:r>
            <a:endParaRPr lang="ru-RU" dirty="0">
              <a:latin typeface="Times New Roman" pitchFamily="18" charset="0"/>
              <a:cs typeface="Times New Roman" pitchFamily="18" charset="0"/>
            </a:endParaRPr>
          </a:p>
        </p:txBody>
      </p:sp>
      <p:sp>
        <p:nvSpPr>
          <p:cNvPr id="8" name="Прямоугольник 7"/>
          <p:cNvSpPr/>
          <p:nvPr/>
        </p:nvSpPr>
        <p:spPr>
          <a:xfrm>
            <a:off x="5500694" y="6621685"/>
            <a:ext cx="3857652" cy="307777"/>
          </a:xfrm>
          <a:prstGeom prst="rect">
            <a:avLst/>
          </a:prstGeom>
        </p:spPr>
        <p:txBody>
          <a:bodyPr wrap="square">
            <a:spAutoFit/>
          </a:bodyPr>
          <a:lstStyle/>
          <a:p>
            <a:r>
              <a:rPr lang="ru-RU" sz="1400" b="1" dirty="0">
                <a:latin typeface="Times New Roman" pitchFamily="18" charset="0"/>
                <a:cs typeface="Times New Roman" pitchFamily="18" charset="0"/>
              </a:rPr>
              <a:t>Источник:</a:t>
            </a:r>
            <a:r>
              <a:rPr lang="ru-RU" sz="1400" b="1" i="1" dirty="0">
                <a:latin typeface="Times New Roman" pitchFamily="18" charset="0"/>
                <a:cs typeface="Times New Roman" pitchFamily="18" charset="0"/>
              </a:rPr>
              <a:t> </a:t>
            </a:r>
            <a:r>
              <a:rPr lang="ru-RU" sz="1400" b="1" i="1" u="sng" dirty="0">
                <a:latin typeface="Times New Roman" pitchFamily="18" charset="0"/>
                <a:cs typeface="Times New Roman" pitchFamily="18" charset="0"/>
                <a:hlinkClick r:id="rId3"/>
              </a:rPr>
              <a:t>http://www.assessor.ru/zakon/koap</a:t>
            </a:r>
            <a:endParaRPr lang="ru-RU" sz="1400" dirty="0">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1242762163_6"/>
          <p:cNvPicPr>
            <a:picLocks noChangeAspect="1" noChangeArrowheads="1"/>
          </p:cNvPicPr>
          <p:nvPr/>
        </p:nvPicPr>
        <p:blipFill>
          <a:blip r:embed="rId2"/>
          <a:srcRect/>
          <a:stretch>
            <a:fillRect/>
          </a:stretch>
        </p:blipFill>
        <p:spPr bwMode="auto">
          <a:xfrm>
            <a:off x="0" y="0"/>
            <a:ext cx="9144000" cy="6858000"/>
          </a:xfrm>
          <a:prstGeom prst="rect">
            <a:avLst/>
          </a:prstGeom>
          <a:noFill/>
          <a:ln w="25400">
            <a:noFill/>
            <a:miter lim="800000"/>
            <a:headEnd/>
            <a:tailEnd/>
          </a:ln>
        </p:spPr>
      </p:pic>
      <p:sp>
        <p:nvSpPr>
          <p:cNvPr id="5125" name="Rectangle 5"/>
          <p:cNvSpPr>
            <a:spLocks noChangeArrowheads="1"/>
          </p:cNvSpPr>
          <p:nvPr/>
        </p:nvSpPr>
        <p:spPr bwMode="auto">
          <a:xfrm>
            <a:off x="0" y="-26988"/>
            <a:ext cx="9144000" cy="360363"/>
          </a:xfrm>
          <a:prstGeom prst="rect">
            <a:avLst/>
          </a:prstGeom>
          <a:solidFill>
            <a:schemeClr val="bg1">
              <a:alpha val="67000"/>
            </a:schemeClr>
          </a:solidFill>
          <a:ln w="9525">
            <a:noFill/>
            <a:miter lim="800000"/>
            <a:headEnd/>
            <a:tailEnd/>
          </a:ln>
          <a:effectLst/>
        </p:spPr>
        <p:txBody>
          <a:bodyPr wrap="none" anchor="ctr"/>
          <a:lstStyle/>
          <a:p>
            <a:endParaRPr lang="ru-RU"/>
          </a:p>
        </p:txBody>
      </p:sp>
      <p:sp>
        <p:nvSpPr>
          <p:cNvPr id="5126" name="Rectangle 6"/>
          <p:cNvSpPr>
            <a:spLocks noChangeArrowheads="1"/>
          </p:cNvSpPr>
          <p:nvPr/>
        </p:nvSpPr>
        <p:spPr bwMode="auto">
          <a:xfrm>
            <a:off x="0" y="692150"/>
            <a:ext cx="9144000" cy="360363"/>
          </a:xfrm>
          <a:prstGeom prst="rect">
            <a:avLst/>
          </a:prstGeom>
          <a:solidFill>
            <a:srgbClr val="FF0000">
              <a:alpha val="25000"/>
            </a:srgbClr>
          </a:solidFill>
          <a:ln w="9525">
            <a:noFill/>
            <a:miter lim="800000"/>
            <a:headEnd/>
            <a:tailEnd/>
          </a:ln>
          <a:effectLst/>
        </p:spPr>
        <p:txBody>
          <a:bodyPr wrap="none" anchor="ctr"/>
          <a:lstStyle/>
          <a:p>
            <a:endParaRPr lang="ru-RU"/>
          </a:p>
        </p:txBody>
      </p:sp>
      <p:sp>
        <p:nvSpPr>
          <p:cNvPr id="5127" name="Rectangle 7"/>
          <p:cNvSpPr>
            <a:spLocks noChangeArrowheads="1"/>
          </p:cNvSpPr>
          <p:nvPr/>
        </p:nvSpPr>
        <p:spPr bwMode="auto">
          <a:xfrm>
            <a:off x="0" y="333375"/>
            <a:ext cx="9144000" cy="360363"/>
          </a:xfrm>
          <a:prstGeom prst="rect">
            <a:avLst/>
          </a:prstGeom>
          <a:solidFill>
            <a:srgbClr val="3366FF">
              <a:alpha val="50000"/>
            </a:srgbClr>
          </a:solidFill>
          <a:ln w="9525">
            <a:noFill/>
            <a:miter lim="800000"/>
            <a:headEnd/>
            <a:tailEnd/>
          </a:ln>
          <a:effectLst/>
        </p:spPr>
        <p:txBody>
          <a:bodyPr wrap="none" anchor="ctr"/>
          <a:lstStyle/>
          <a:p>
            <a:endParaRPr lang="ru-RU"/>
          </a:p>
        </p:txBody>
      </p:sp>
      <p:sp>
        <p:nvSpPr>
          <p:cNvPr id="5133" name="Text Box 13"/>
          <p:cNvSpPr txBox="1">
            <a:spLocks noChangeArrowheads="1"/>
          </p:cNvSpPr>
          <p:nvPr/>
        </p:nvSpPr>
        <p:spPr bwMode="auto">
          <a:xfrm>
            <a:off x="0" y="1142984"/>
            <a:ext cx="9144000" cy="400110"/>
          </a:xfrm>
          <a:prstGeom prst="rect">
            <a:avLst/>
          </a:prstGeom>
          <a:noFill/>
          <a:ln w="9525">
            <a:noFill/>
            <a:miter lim="800000"/>
            <a:headEnd/>
            <a:tailEnd/>
          </a:ln>
          <a:effectLst/>
        </p:spPr>
        <p:txBody>
          <a:bodyPr wrap="square">
            <a:spAutoFit/>
          </a:bodyPr>
          <a:lstStyle/>
          <a:p>
            <a:pPr algn="just"/>
            <a:r>
              <a:rPr lang="ru-RU" b="1" dirty="0">
                <a:latin typeface="Times New Roman" pitchFamily="18" charset="0"/>
                <a:cs typeface="Times New Roman" pitchFamily="18" charset="0"/>
              </a:rPr>
              <a:t>Статья 20.4. Нарушение требований пожарной безопасности</a:t>
            </a:r>
            <a:endParaRPr lang="ru-RU" dirty="0">
              <a:latin typeface="Times New Roman" pitchFamily="18" charset="0"/>
              <a:cs typeface="Times New Roman" pitchFamily="18" charset="0"/>
            </a:endParaRPr>
          </a:p>
        </p:txBody>
      </p:sp>
      <p:sp>
        <p:nvSpPr>
          <p:cNvPr id="5137" name="Text Box 17"/>
          <p:cNvSpPr txBox="1">
            <a:spLocks noChangeArrowheads="1"/>
          </p:cNvSpPr>
          <p:nvPr/>
        </p:nvSpPr>
        <p:spPr bwMode="auto">
          <a:xfrm>
            <a:off x="0" y="2000240"/>
            <a:ext cx="9144000" cy="3785652"/>
          </a:xfrm>
          <a:prstGeom prst="rect">
            <a:avLst/>
          </a:prstGeom>
          <a:noFill/>
          <a:ln w="9525">
            <a:noFill/>
            <a:miter lim="800000"/>
            <a:headEnd/>
            <a:tailEnd/>
          </a:ln>
          <a:effectLst/>
        </p:spPr>
        <p:txBody>
          <a:bodyPr wrap="square">
            <a:spAutoFit/>
          </a:bodyPr>
          <a:lstStyle/>
          <a:p>
            <a:pPr algn="just"/>
            <a:r>
              <a:rPr lang="ru-RU" sz="2400" dirty="0" smtClean="0">
                <a:latin typeface="Times New Roman" pitchFamily="18" charset="0"/>
                <a:cs typeface="Times New Roman" pitchFamily="18" charset="0"/>
              </a:rPr>
              <a:t>1. Нарушение </a:t>
            </a:r>
            <a:r>
              <a:rPr lang="ru-RU" sz="2400" dirty="0">
                <a:latin typeface="Times New Roman" pitchFamily="18" charset="0"/>
                <a:cs typeface="Times New Roman" pitchFamily="18" charset="0"/>
              </a:rPr>
              <a:t>требований пожарной безопасности, за исключением случаев, предусмотренных статьями 8.32, 11.16 настоящего Кодекса и частями 3 - 8 настоящей статьи, - </a:t>
            </a:r>
            <a:r>
              <a:rPr lang="ru-RU" sz="2400" b="1" i="1" dirty="0">
                <a:latin typeface="Times New Roman" pitchFamily="18" charset="0"/>
                <a:cs typeface="Times New Roman" pitchFamily="18" charset="0"/>
              </a:rPr>
              <a:t>влечет предупреждение или наложение административного штрафа </a:t>
            </a:r>
            <a:r>
              <a:rPr lang="ru-RU" sz="2400" b="1" i="1" u="sng" dirty="0">
                <a:latin typeface="Times New Roman" pitchFamily="18" charset="0"/>
                <a:cs typeface="Times New Roman" pitchFamily="18" charset="0"/>
              </a:rPr>
              <a:t>на граждан</a:t>
            </a:r>
            <a:r>
              <a:rPr lang="ru-RU" sz="2400" b="1" i="1" dirty="0">
                <a:latin typeface="Times New Roman" pitchFamily="18" charset="0"/>
                <a:cs typeface="Times New Roman" pitchFamily="18" charset="0"/>
              </a:rPr>
              <a:t> в размере от одной тысячи до одной тысячи пятисот рублей</a:t>
            </a:r>
            <a:r>
              <a:rPr lang="ru-RU" sz="2400" b="1" i="1" dirty="0" smtClean="0">
                <a:latin typeface="Times New Roman" pitchFamily="18" charset="0"/>
                <a:cs typeface="Times New Roman" pitchFamily="18" charset="0"/>
              </a:rPr>
              <a:t>.</a:t>
            </a:r>
          </a:p>
          <a:p>
            <a:pPr algn="just"/>
            <a:endParaRPr lang="ru-RU" sz="2400" dirty="0">
              <a:latin typeface="Times New Roman" pitchFamily="18" charset="0"/>
              <a:cs typeface="Times New Roman" pitchFamily="18" charset="0"/>
            </a:endParaRPr>
          </a:p>
          <a:p>
            <a:pPr algn="just"/>
            <a:r>
              <a:rPr lang="ru-RU" sz="2400" dirty="0">
                <a:latin typeface="Times New Roman" pitchFamily="18" charset="0"/>
                <a:cs typeface="Times New Roman" pitchFamily="18" charset="0"/>
              </a:rPr>
              <a:t>2. Те же действия, совершенные в условиях особого противопожарного режима, - </a:t>
            </a:r>
            <a:r>
              <a:rPr lang="ru-RU" sz="2400" b="1" i="1" dirty="0">
                <a:latin typeface="Times New Roman" pitchFamily="18" charset="0"/>
                <a:cs typeface="Times New Roman" pitchFamily="18" charset="0"/>
              </a:rPr>
              <a:t>влекут наложение административного штрафа </a:t>
            </a:r>
            <a:r>
              <a:rPr lang="ru-RU" sz="2400" b="1" i="1" u="sng" dirty="0">
                <a:latin typeface="Times New Roman" pitchFamily="18" charset="0"/>
                <a:cs typeface="Times New Roman" pitchFamily="18" charset="0"/>
              </a:rPr>
              <a:t>на граждан</a:t>
            </a:r>
            <a:r>
              <a:rPr lang="ru-RU" sz="2400" b="1" i="1" dirty="0">
                <a:latin typeface="Times New Roman" pitchFamily="18" charset="0"/>
                <a:cs typeface="Times New Roman" pitchFamily="18" charset="0"/>
              </a:rPr>
              <a:t> в размере от двух тысяч до четырех тысяч рублей.</a:t>
            </a:r>
            <a:endParaRPr lang="ru-RU" sz="2400" dirty="0">
              <a:latin typeface="Times New Roman" pitchFamily="18" charset="0"/>
              <a:cs typeface="Times New Roman" pitchFamily="18" charset="0"/>
            </a:endParaRPr>
          </a:p>
        </p:txBody>
      </p:sp>
      <p:sp>
        <p:nvSpPr>
          <p:cNvPr id="8" name="Прямоугольник 7"/>
          <p:cNvSpPr/>
          <p:nvPr/>
        </p:nvSpPr>
        <p:spPr>
          <a:xfrm>
            <a:off x="214282" y="6621685"/>
            <a:ext cx="3857652" cy="307777"/>
          </a:xfrm>
          <a:prstGeom prst="rect">
            <a:avLst/>
          </a:prstGeom>
        </p:spPr>
        <p:txBody>
          <a:bodyPr wrap="square">
            <a:spAutoFit/>
          </a:bodyPr>
          <a:lstStyle/>
          <a:p>
            <a:r>
              <a:rPr lang="ru-RU" sz="1400" b="1" dirty="0">
                <a:latin typeface="Times New Roman" pitchFamily="18" charset="0"/>
                <a:cs typeface="Times New Roman" pitchFamily="18" charset="0"/>
              </a:rPr>
              <a:t>Источник:</a:t>
            </a:r>
            <a:r>
              <a:rPr lang="ru-RU" sz="1400" b="1" i="1" dirty="0">
                <a:latin typeface="Times New Roman" pitchFamily="18" charset="0"/>
                <a:cs typeface="Times New Roman" pitchFamily="18" charset="0"/>
              </a:rPr>
              <a:t> </a:t>
            </a:r>
            <a:r>
              <a:rPr lang="ru-RU" sz="1400" b="1" i="1" u="sng" dirty="0">
                <a:latin typeface="Times New Roman" pitchFamily="18" charset="0"/>
                <a:cs typeface="Times New Roman" pitchFamily="18" charset="0"/>
                <a:hlinkClick r:id="rId3"/>
              </a:rPr>
              <a:t>http://www.assessor.ru/zakon/koap</a:t>
            </a:r>
            <a:endParaRPr lang="ru-RU" sz="1400" dirty="0">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1242762163_6"/>
          <p:cNvPicPr>
            <a:picLocks noChangeAspect="1" noChangeArrowheads="1"/>
          </p:cNvPicPr>
          <p:nvPr/>
        </p:nvPicPr>
        <p:blipFill>
          <a:blip r:embed="rId2"/>
          <a:srcRect/>
          <a:stretch>
            <a:fillRect/>
          </a:stretch>
        </p:blipFill>
        <p:spPr bwMode="auto">
          <a:xfrm>
            <a:off x="0" y="0"/>
            <a:ext cx="9144000" cy="6858000"/>
          </a:xfrm>
          <a:prstGeom prst="rect">
            <a:avLst/>
          </a:prstGeom>
          <a:noFill/>
          <a:ln w="25400">
            <a:noFill/>
            <a:miter lim="800000"/>
            <a:headEnd/>
            <a:tailEnd/>
          </a:ln>
        </p:spPr>
      </p:pic>
      <p:sp>
        <p:nvSpPr>
          <p:cNvPr id="6149" name="Rectangle 5"/>
          <p:cNvSpPr>
            <a:spLocks noChangeArrowheads="1"/>
          </p:cNvSpPr>
          <p:nvPr/>
        </p:nvSpPr>
        <p:spPr bwMode="auto">
          <a:xfrm>
            <a:off x="0" y="-26988"/>
            <a:ext cx="9144000" cy="360363"/>
          </a:xfrm>
          <a:prstGeom prst="rect">
            <a:avLst/>
          </a:prstGeom>
          <a:solidFill>
            <a:schemeClr val="bg1">
              <a:alpha val="67000"/>
            </a:schemeClr>
          </a:solidFill>
          <a:ln w="9525">
            <a:noFill/>
            <a:miter lim="800000"/>
            <a:headEnd/>
            <a:tailEnd/>
          </a:ln>
          <a:effectLst/>
        </p:spPr>
        <p:txBody>
          <a:bodyPr wrap="none" anchor="ctr"/>
          <a:lstStyle/>
          <a:p>
            <a:endParaRPr lang="ru-RU"/>
          </a:p>
        </p:txBody>
      </p:sp>
      <p:sp>
        <p:nvSpPr>
          <p:cNvPr id="6150" name="Rectangle 6"/>
          <p:cNvSpPr>
            <a:spLocks noChangeArrowheads="1"/>
          </p:cNvSpPr>
          <p:nvPr/>
        </p:nvSpPr>
        <p:spPr bwMode="auto">
          <a:xfrm>
            <a:off x="0" y="692150"/>
            <a:ext cx="9144000" cy="360363"/>
          </a:xfrm>
          <a:prstGeom prst="rect">
            <a:avLst/>
          </a:prstGeom>
          <a:solidFill>
            <a:srgbClr val="FF0000">
              <a:alpha val="25000"/>
            </a:srgbClr>
          </a:solidFill>
          <a:ln w="9525">
            <a:noFill/>
            <a:miter lim="800000"/>
            <a:headEnd/>
            <a:tailEnd/>
          </a:ln>
          <a:effectLst/>
        </p:spPr>
        <p:txBody>
          <a:bodyPr wrap="none" anchor="ctr"/>
          <a:lstStyle/>
          <a:p>
            <a:endParaRPr lang="ru-RU"/>
          </a:p>
        </p:txBody>
      </p:sp>
      <p:sp>
        <p:nvSpPr>
          <p:cNvPr id="6151" name="Rectangle 7"/>
          <p:cNvSpPr>
            <a:spLocks noChangeArrowheads="1"/>
          </p:cNvSpPr>
          <p:nvPr/>
        </p:nvSpPr>
        <p:spPr bwMode="auto">
          <a:xfrm>
            <a:off x="0" y="333375"/>
            <a:ext cx="9144000" cy="360363"/>
          </a:xfrm>
          <a:prstGeom prst="rect">
            <a:avLst/>
          </a:prstGeom>
          <a:solidFill>
            <a:srgbClr val="3366FF">
              <a:alpha val="50000"/>
            </a:srgbClr>
          </a:solidFill>
          <a:ln w="9525">
            <a:noFill/>
            <a:miter lim="800000"/>
            <a:headEnd/>
            <a:tailEnd/>
          </a:ln>
          <a:effectLst/>
        </p:spPr>
        <p:txBody>
          <a:bodyPr wrap="none" anchor="ctr"/>
          <a:lstStyle/>
          <a:p>
            <a:endParaRPr lang="ru-RU"/>
          </a:p>
        </p:txBody>
      </p:sp>
      <p:sp>
        <p:nvSpPr>
          <p:cNvPr id="6156" name="Text Box 12"/>
          <p:cNvSpPr txBox="1">
            <a:spLocks noChangeArrowheads="1"/>
          </p:cNvSpPr>
          <p:nvPr/>
        </p:nvSpPr>
        <p:spPr bwMode="auto">
          <a:xfrm>
            <a:off x="0" y="1571612"/>
            <a:ext cx="9144000" cy="923330"/>
          </a:xfrm>
          <a:prstGeom prst="rect">
            <a:avLst/>
          </a:prstGeom>
          <a:noFill/>
          <a:ln w="9525">
            <a:noFill/>
            <a:miter lim="800000"/>
            <a:headEnd/>
            <a:tailEnd/>
          </a:ln>
          <a:effectLst/>
        </p:spPr>
        <p:txBody>
          <a:bodyPr wrap="square">
            <a:spAutoFit/>
          </a:bodyPr>
          <a:lstStyle/>
          <a:p>
            <a:r>
              <a:rPr lang="ru-RU" sz="1800" dirty="0">
                <a:latin typeface="Times New Roman" pitchFamily="18" charset="0"/>
                <a:cs typeface="Times New Roman" pitchFamily="18" charset="0"/>
              </a:rPr>
              <a:t>1. Потребление (распитие) алкогольной продукции в местах, запрещенных федеральным "законом", - </a:t>
            </a:r>
            <a:r>
              <a:rPr lang="ru-RU" sz="1800" b="1" i="1" dirty="0">
                <a:latin typeface="Times New Roman" pitchFamily="18" charset="0"/>
                <a:cs typeface="Times New Roman" pitchFamily="18" charset="0"/>
              </a:rPr>
              <a:t>влечет наложение административного штрафа в размере от пятисот до одной тысячи пятисот рублей</a:t>
            </a:r>
            <a:r>
              <a:rPr lang="ru-RU" sz="1800" b="1" i="1" dirty="0" smtClean="0">
                <a:latin typeface="Times New Roman" pitchFamily="18" charset="0"/>
                <a:cs typeface="Times New Roman" pitchFamily="18" charset="0"/>
              </a:rPr>
              <a:t>.</a:t>
            </a:r>
            <a:endParaRPr lang="ru-RU" sz="1800" dirty="0">
              <a:latin typeface="Times New Roman" pitchFamily="18" charset="0"/>
              <a:cs typeface="Times New Roman" pitchFamily="18" charset="0"/>
            </a:endParaRPr>
          </a:p>
        </p:txBody>
      </p:sp>
      <p:sp>
        <p:nvSpPr>
          <p:cNvPr id="6157" name="Text Box 13"/>
          <p:cNvSpPr txBox="1">
            <a:spLocks noChangeArrowheads="1"/>
          </p:cNvSpPr>
          <p:nvPr/>
        </p:nvSpPr>
        <p:spPr bwMode="auto">
          <a:xfrm>
            <a:off x="0" y="500042"/>
            <a:ext cx="9144000" cy="923330"/>
          </a:xfrm>
          <a:prstGeom prst="rect">
            <a:avLst/>
          </a:prstGeom>
          <a:noFill/>
          <a:ln w="9525">
            <a:noFill/>
            <a:miter lim="800000"/>
            <a:headEnd/>
            <a:tailEnd/>
          </a:ln>
          <a:effectLst/>
        </p:spPr>
        <p:txBody>
          <a:bodyPr wrap="square">
            <a:spAutoFit/>
          </a:bodyPr>
          <a:lstStyle/>
          <a:p>
            <a:pPr algn="just"/>
            <a:r>
              <a:rPr lang="ru-RU" sz="1800" b="1" dirty="0">
                <a:latin typeface="Times New Roman" pitchFamily="18" charset="0"/>
                <a:cs typeface="Times New Roman" pitchFamily="18" charset="0"/>
              </a:rPr>
              <a:t>Статья 20.20. Потребление (распитие) алкогольной продукции в запрещенных местах либо потребление наркотических средств или психотропных веществ в общественных местах</a:t>
            </a:r>
          </a:p>
        </p:txBody>
      </p:sp>
      <p:pic>
        <p:nvPicPr>
          <p:cNvPr id="6159" name="Picture 15" descr="image2"/>
          <p:cNvPicPr>
            <a:picLocks noChangeAspect="1" noChangeArrowheads="1"/>
          </p:cNvPicPr>
          <p:nvPr/>
        </p:nvPicPr>
        <p:blipFill>
          <a:blip r:embed="rId3"/>
          <a:srcRect/>
          <a:stretch>
            <a:fillRect/>
          </a:stretch>
        </p:blipFill>
        <p:spPr bwMode="auto">
          <a:xfrm>
            <a:off x="6191250" y="4500570"/>
            <a:ext cx="2952750" cy="2238375"/>
          </a:xfrm>
          <a:prstGeom prst="rect">
            <a:avLst/>
          </a:prstGeom>
          <a:noFill/>
        </p:spPr>
      </p:pic>
      <p:sp>
        <p:nvSpPr>
          <p:cNvPr id="14" name="Text Box 12"/>
          <p:cNvSpPr txBox="1">
            <a:spLocks noChangeArrowheads="1"/>
          </p:cNvSpPr>
          <p:nvPr/>
        </p:nvSpPr>
        <p:spPr bwMode="auto">
          <a:xfrm>
            <a:off x="0" y="4429132"/>
            <a:ext cx="6215074" cy="2308324"/>
          </a:xfrm>
          <a:prstGeom prst="rect">
            <a:avLst/>
          </a:prstGeom>
          <a:noFill/>
          <a:ln w="9525">
            <a:noFill/>
            <a:miter lim="800000"/>
            <a:headEnd/>
            <a:tailEnd/>
          </a:ln>
          <a:effectLst/>
        </p:spPr>
        <p:txBody>
          <a:bodyPr wrap="square">
            <a:spAutoFit/>
          </a:bodyPr>
          <a:lstStyle/>
          <a:p>
            <a:pPr algn="just"/>
            <a:r>
              <a:rPr lang="ru-RU" sz="1800" dirty="0" smtClean="0">
                <a:latin typeface="Times New Roman" pitchFamily="18" charset="0"/>
                <a:cs typeface="Times New Roman" pitchFamily="18" charset="0"/>
              </a:rPr>
              <a:t>психотропные </a:t>
            </a:r>
            <a:r>
              <a:rPr lang="ru-RU" sz="1800" dirty="0">
                <a:latin typeface="Times New Roman" pitchFamily="18" charset="0"/>
                <a:cs typeface="Times New Roman" pitchFamily="18" charset="0"/>
              </a:rPr>
              <a:t>вещества без назначения врача, новые потенциально опасные </a:t>
            </a:r>
            <a:r>
              <a:rPr lang="ru-RU" sz="1800" dirty="0" err="1">
                <a:latin typeface="Times New Roman" pitchFamily="18" charset="0"/>
                <a:cs typeface="Times New Roman" pitchFamily="18" charset="0"/>
              </a:rPr>
              <a:t>психоактивные</a:t>
            </a:r>
            <a:r>
              <a:rPr lang="ru-RU" sz="1800" dirty="0">
                <a:latin typeface="Times New Roman" pitchFamily="18" charset="0"/>
                <a:cs typeface="Times New Roman" pitchFamily="18" charset="0"/>
              </a:rPr>
              <a:t> вещества или одурманивающие вещества на улице, стадионе, в сквере, парке, в транспортном средстве общего пользования, а также в другом общественном месте, - </a:t>
            </a:r>
            <a:r>
              <a:rPr lang="ru-RU" sz="1800" b="1" i="1" dirty="0">
                <a:latin typeface="Times New Roman" pitchFamily="18" charset="0"/>
                <a:cs typeface="Times New Roman" pitchFamily="18" charset="0"/>
              </a:rPr>
              <a:t>влечет наложение административного штрафа в размере от четырех тысяч до пяти тысяч рублей или административный арест на срок до пятнадцати суток.</a:t>
            </a:r>
            <a:endParaRPr lang="ru-RU" sz="1800" dirty="0">
              <a:latin typeface="Times New Roman" pitchFamily="18" charset="0"/>
              <a:cs typeface="Times New Roman" pitchFamily="18" charset="0"/>
            </a:endParaRPr>
          </a:p>
        </p:txBody>
      </p:sp>
      <p:sp>
        <p:nvSpPr>
          <p:cNvPr id="15" name="Text Box 12"/>
          <p:cNvSpPr txBox="1">
            <a:spLocks noChangeArrowheads="1"/>
          </p:cNvSpPr>
          <p:nvPr/>
        </p:nvSpPr>
        <p:spPr bwMode="auto">
          <a:xfrm>
            <a:off x="0" y="2500306"/>
            <a:ext cx="9001156" cy="2031325"/>
          </a:xfrm>
          <a:prstGeom prst="rect">
            <a:avLst/>
          </a:prstGeom>
          <a:noFill/>
          <a:ln w="9525">
            <a:noFill/>
            <a:miter lim="800000"/>
            <a:headEnd/>
            <a:tailEnd/>
          </a:ln>
          <a:effectLst/>
        </p:spPr>
        <p:txBody>
          <a:bodyPr wrap="square">
            <a:spAutoFit/>
          </a:bodyPr>
          <a:lstStyle/>
          <a:p>
            <a:pPr algn="just"/>
            <a:r>
              <a:rPr lang="ru-RU" sz="1800" dirty="0" smtClean="0">
                <a:latin typeface="Times New Roman" pitchFamily="18" charset="0"/>
                <a:cs typeface="Times New Roman" pitchFamily="18" charset="0"/>
              </a:rPr>
              <a:t>2</a:t>
            </a:r>
            <a:r>
              <a:rPr lang="ru-RU" sz="1800" dirty="0">
                <a:latin typeface="Times New Roman" pitchFamily="18" charset="0"/>
                <a:cs typeface="Times New Roman" pitchFamily="18" charset="0"/>
              </a:rPr>
              <a:t>. Потребление наркотических средств или психотропных веществ без назначения врача, новых потенциально опасных </a:t>
            </a:r>
            <a:r>
              <a:rPr lang="ru-RU" sz="1800" dirty="0" err="1">
                <a:latin typeface="Times New Roman" pitchFamily="18" charset="0"/>
                <a:cs typeface="Times New Roman" pitchFamily="18" charset="0"/>
              </a:rPr>
              <a:t>психоактивных</a:t>
            </a:r>
            <a:r>
              <a:rPr lang="ru-RU" sz="1800" dirty="0">
                <a:latin typeface="Times New Roman" pitchFamily="18" charset="0"/>
                <a:cs typeface="Times New Roman" pitchFamily="18" charset="0"/>
              </a:rPr>
              <a:t> веществ или одурманивающих веществ на улицах, стадионах, в скверах, парках, в транспортном средстве общего пользования, а также в других общественных местах либо невыполнение законного требования уполномоченного должностного лица о прохождении медицинского освидетельствования на состояние опьянения гражданином, в отношении которого имеются достаточные основания полагать, что он потребил наркотические средства </a:t>
            </a:r>
            <a:r>
              <a:rPr lang="ru-RU" sz="1800" dirty="0" smtClean="0">
                <a:latin typeface="Times New Roman" pitchFamily="18" charset="0"/>
                <a:cs typeface="Times New Roman" pitchFamily="18" charset="0"/>
              </a:rPr>
              <a:t>или</a:t>
            </a:r>
            <a:endParaRPr lang="ru-RU" sz="1800" dirty="0">
              <a:latin typeface="Times New Roman" pitchFamily="18" charset="0"/>
              <a:cs typeface="Times New Roman" pitchFamily="18" charset="0"/>
            </a:endParaRPr>
          </a:p>
        </p:txBody>
      </p:sp>
      <p:sp>
        <p:nvSpPr>
          <p:cNvPr id="16" name="Прямоугольник 15"/>
          <p:cNvSpPr/>
          <p:nvPr/>
        </p:nvSpPr>
        <p:spPr>
          <a:xfrm>
            <a:off x="5286380" y="6621685"/>
            <a:ext cx="3857652" cy="307777"/>
          </a:xfrm>
          <a:prstGeom prst="rect">
            <a:avLst/>
          </a:prstGeom>
        </p:spPr>
        <p:txBody>
          <a:bodyPr wrap="square">
            <a:spAutoFit/>
          </a:bodyPr>
          <a:lstStyle/>
          <a:p>
            <a:r>
              <a:rPr lang="ru-RU" sz="1400" b="1" dirty="0">
                <a:latin typeface="Times New Roman" pitchFamily="18" charset="0"/>
                <a:cs typeface="Times New Roman" pitchFamily="18" charset="0"/>
              </a:rPr>
              <a:t>Источник:</a:t>
            </a:r>
            <a:r>
              <a:rPr lang="ru-RU" sz="1400" b="1" i="1" dirty="0">
                <a:latin typeface="Times New Roman" pitchFamily="18" charset="0"/>
                <a:cs typeface="Times New Roman" pitchFamily="18" charset="0"/>
              </a:rPr>
              <a:t> </a:t>
            </a:r>
            <a:r>
              <a:rPr lang="ru-RU" sz="1400" b="1" i="1" u="sng" dirty="0">
                <a:latin typeface="Times New Roman" pitchFamily="18" charset="0"/>
                <a:cs typeface="Times New Roman" pitchFamily="18" charset="0"/>
                <a:hlinkClick r:id="rId4"/>
              </a:rPr>
              <a:t>http://www.assessor.ru/zakon/koap</a:t>
            </a:r>
            <a:endParaRPr lang="ru-RU" sz="1400" dirty="0">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1242762163_6"/>
          <p:cNvPicPr>
            <a:picLocks noChangeAspect="1" noChangeArrowheads="1"/>
          </p:cNvPicPr>
          <p:nvPr/>
        </p:nvPicPr>
        <p:blipFill>
          <a:blip r:embed="rId2"/>
          <a:srcRect/>
          <a:stretch>
            <a:fillRect/>
          </a:stretch>
        </p:blipFill>
        <p:spPr bwMode="auto">
          <a:xfrm>
            <a:off x="0" y="0"/>
            <a:ext cx="9144000" cy="6858000"/>
          </a:xfrm>
          <a:prstGeom prst="rect">
            <a:avLst/>
          </a:prstGeom>
          <a:noFill/>
          <a:ln w="25400">
            <a:noFill/>
            <a:miter lim="800000"/>
            <a:headEnd/>
            <a:tailEnd/>
          </a:ln>
        </p:spPr>
      </p:pic>
      <p:sp>
        <p:nvSpPr>
          <p:cNvPr id="6149" name="Rectangle 5"/>
          <p:cNvSpPr>
            <a:spLocks noChangeArrowheads="1"/>
          </p:cNvSpPr>
          <p:nvPr/>
        </p:nvSpPr>
        <p:spPr bwMode="auto">
          <a:xfrm>
            <a:off x="0" y="-26988"/>
            <a:ext cx="9144000" cy="360363"/>
          </a:xfrm>
          <a:prstGeom prst="rect">
            <a:avLst/>
          </a:prstGeom>
          <a:solidFill>
            <a:schemeClr val="bg1">
              <a:alpha val="67000"/>
            </a:schemeClr>
          </a:solidFill>
          <a:ln w="9525">
            <a:noFill/>
            <a:miter lim="800000"/>
            <a:headEnd/>
            <a:tailEnd/>
          </a:ln>
          <a:effectLst/>
        </p:spPr>
        <p:txBody>
          <a:bodyPr wrap="none" anchor="ctr"/>
          <a:lstStyle/>
          <a:p>
            <a:endParaRPr lang="ru-RU"/>
          </a:p>
        </p:txBody>
      </p:sp>
      <p:sp>
        <p:nvSpPr>
          <p:cNvPr id="6150" name="Rectangle 6"/>
          <p:cNvSpPr>
            <a:spLocks noChangeArrowheads="1"/>
          </p:cNvSpPr>
          <p:nvPr/>
        </p:nvSpPr>
        <p:spPr bwMode="auto">
          <a:xfrm>
            <a:off x="0" y="692150"/>
            <a:ext cx="9144000" cy="360363"/>
          </a:xfrm>
          <a:prstGeom prst="rect">
            <a:avLst/>
          </a:prstGeom>
          <a:solidFill>
            <a:srgbClr val="FF0000">
              <a:alpha val="25000"/>
            </a:srgbClr>
          </a:solidFill>
          <a:ln w="9525">
            <a:noFill/>
            <a:miter lim="800000"/>
            <a:headEnd/>
            <a:tailEnd/>
          </a:ln>
          <a:effectLst/>
        </p:spPr>
        <p:txBody>
          <a:bodyPr wrap="none" anchor="ctr"/>
          <a:lstStyle/>
          <a:p>
            <a:endParaRPr lang="ru-RU"/>
          </a:p>
        </p:txBody>
      </p:sp>
      <p:sp>
        <p:nvSpPr>
          <p:cNvPr id="6151" name="Rectangle 7"/>
          <p:cNvSpPr>
            <a:spLocks noChangeArrowheads="1"/>
          </p:cNvSpPr>
          <p:nvPr/>
        </p:nvSpPr>
        <p:spPr bwMode="auto">
          <a:xfrm>
            <a:off x="0" y="333375"/>
            <a:ext cx="9144000" cy="360363"/>
          </a:xfrm>
          <a:prstGeom prst="rect">
            <a:avLst/>
          </a:prstGeom>
          <a:solidFill>
            <a:srgbClr val="3366FF">
              <a:alpha val="50000"/>
            </a:srgbClr>
          </a:solidFill>
          <a:ln w="9525">
            <a:noFill/>
            <a:miter lim="800000"/>
            <a:headEnd/>
            <a:tailEnd/>
          </a:ln>
          <a:effectLst/>
        </p:spPr>
        <p:txBody>
          <a:bodyPr wrap="none" anchor="ctr"/>
          <a:lstStyle/>
          <a:p>
            <a:endParaRPr lang="ru-RU"/>
          </a:p>
        </p:txBody>
      </p:sp>
      <p:sp>
        <p:nvSpPr>
          <p:cNvPr id="6156" name="Text Box 12"/>
          <p:cNvSpPr txBox="1">
            <a:spLocks noChangeArrowheads="1"/>
          </p:cNvSpPr>
          <p:nvPr/>
        </p:nvSpPr>
        <p:spPr bwMode="auto">
          <a:xfrm>
            <a:off x="2714612" y="2500306"/>
            <a:ext cx="5929322" cy="2585323"/>
          </a:xfrm>
          <a:prstGeom prst="rect">
            <a:avLst/>
          </a:prstGeom>
          <a:noFill/>
          <a:ln w="9525">
            <a:noFill/>
            <a:miter lim="800000"/>
            <a:headEnd/>
            <a:tailEnd/>
          </a:ln>
          <a:effectLst/>
        </p:spPr>
        <p:txBody>
          <a:bodyPr wrap="square">
            <a:spAutoFit/>
          </a:bodyPr>
          <a:lstStyle/>
          <a:p>
            <a:pPr algn="just"/>
            <a:r>
              <a:rPr lang="ru-RU" sz="1800" dirty="0">
                <a:latin typeface="Times New Roman" pitchFamily="18" charset="0"/>
                <a:cs typeface="Times New Roman" pitchFamily="18" charset="0"/>
              </a:rPr>
              <a:t>Появление на улицах, стадионах, в скверах, парках, в транспортном средстве общего пользования, в других общественных местах в состоянии опьянения, оскорбляющем человеческое достоинство и общественную нравственность, - </a:t>
            </a:r>
            <a:r>
              <a:rPr lang="ru-RU" sz="1800" b="1" i="1" dirty="0">
                <a:latin typeface="Times New Roman" pitchFamily="18" charset="0"/>
                <a:cs typeface="Times New Roman" pitchFamily="18" charset="0"/>
              </a:rPr>
              <a:t>влечет наложение административного штрафа в размере от пятисот до одной тысячи пятисот рублей или административный арест на срок до пятнадцати суток.</a:t>
            </a:r>
            <a:endParaRPr lang="ru-RU" sz="1800" dirty="0">
              <a:latin typeface="Times New Roman" pitchFamily="18" charset="0"/>
              <a:cs typeface="Times New Roman" pitchFamily="18" charset="0"/>
            </a:endParaRPr>
          </a:p>
        </p:txBody>
      </p:sp>
      <p:sp>
        <p:nvSpPr>
          <p:cNvPr id="6157" name="Text Box 13"/>
          <p:cNvSpPr txBox="1">
            <a:spLocks noChangeArrowheads="1"/>
          </p:cNvSpPr>
          <p:nvPr/>
        </p:nvSpPr>
        <p:spPr bwMode="auto">
          <a:xfrm>
            <a:off x="0" y="1428736"/>
            <a:ext cx="9144000" cy="400110"/>
          </a:xfrm>
          <a:prstGeom prst="rect">
            <a:avLst/>
          </a:prstGeom>
          <a:noFill/>
          <a:ln w="9525">
            <a:noFill/>
            <a:miter lim="800000"/>
            <a:headEnd/>
            <a:tailEnd/>
          </a:ln>
          <a:effectLst/>
        </p:spPr>
        <p:txBody>
          <a:bodyPr wrap="square">
            <a:spAutoFit/>
          </a:bodyPr>
          <a:lstStyle/>
          <a:p>
            <a:pPr algn="just"/>
            <a:r>
              <a:rPr lang="ru-RU" b="1" dirty="0">
                <a:latin typeface="Times New Roman" pitchFamily="18" charset="0"/>
                <a:cs typeface="Times New Roman" pitchFamily="18" charset="0"/>
              </a:rPr>
              <a:t>Статья 20.21. Появление в общественных местах в состоянии опьянения</a:t>
            </a:r>
          </a:p>
        </p:txBody>
      </p:sp>
      <p:pic>
        <p:nvPicPr>
          <p:cNvPr id="6159" name="Picture 15" descr="image2"/>
          <p:cNvPicPr>
            <a:picLocks noChangeAspect="1" noChangeArrowheads="1"/>
          </p:cNvPicPr>
          <p:nvPr/>
        </p:nvPicPr>
        <p:blipFill>
          <a:blip r:embed="rId3"/>
          <a:srcRect/>
          <a:stretch>
            <a:fillRect/>
          </a:stretch>
        </p:blipFill>
        <p:spPr bwMode="auto">
          <a:xfrm flipH="1">
            <a:off x="0" y="4619625"/>
            <a:ext cx="2857488" cy="2238375"/>
          </a:xfrm>
          <a:prstGeom prst="rect">
            <a:avLst/>
          </a:prstGeom>
          <a:noFill/>
        </p:spPr>
      </p:pic>
      <p:sp>
        <p:nvSpPr>
          <p:cNvPr id="11" name="Прямоугольник 10"/>
          <p:cNvSpPr/>
          <p:nvPr/>
        </p:nvSpPr>
        <p:spPr>
          <a:xfrm>
            <a:off x="5500694" y="6621685"/>
            <a:ext cx="3857652" cy="307777"/>
          </a:xfrm>
          <a:prstGeom prst="rect">
            <a:avLst/>
          </a:prstGeom>
        </p:spPr>
        <p:txBody>
          <a:bodyPr wrap="square">
            <a:spAutoFit/>
          </a:bodyPr>
          <a:lstStyle/>
          <a:p>
            <a:r>
              <a:rPr lang="ru-RU" sz="1400" b="1" dirty="0">
                <a:latin typeface="Times New Roman" pitchFamily="18" charset="0"/>
                <a:cs typeface="Times New Roman" pitchFamily="18" charset="0"/>
              </a:rPr>
              <a:t>Источник:</a:t>
            </a:r>
            <a:r>
              <a:rPr lang="ru-RU" sz="1400" b="1" i="1" dirty="0">
                <a:latin typeface="Times New Roman" pitchFamily="18" charset="0"/>
                <a:cs typeface="Times New Roman" pitchFamily="18" charset="0"/>
              </a:rPr>
              <a:t> </a:t>
            </a:r>
            <a:r>
              <a:rPr lang="ru-RU" sz="1400" b="1" i="1" u="sng" dirty="0">
                <a:latin typeface="Times New Roman" pitchFamily="18" charset="0"/>
                <a:cs typeface="Times New Roman" pitchFamily="18" charset="0"/>
                <a:hlinkClick r:id="rId4"/>
              </a:rPr>
              <a:t>http://www.assessor.ru/zakon/koap</a:t>
            </a:r>
            <a:endParaRPr lang="ru-RU" sz="1400" dirty="0">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1242762163_6"/>
          <p:cNvPicPr>
            <a:picLocks noChangeAspect="1" noChangeArrowheads="1"/>
          </p:cNvPicPr>
          <p:nvPr/>
        </p:nvPicPr>
        <p:blipFill>
          <a:blip r:embed="rId2"/>
          <a:srcRect/>
          <a:stretch>
            <a:fillRect/>
          </a:stretch>
        </p:blipFill>
        <p:spPr bwMode="auto">
          <a:xfrm>
            <a:off x="0" y="0"/>
            <a:ext cx="9144000" cy="6858000"/>
          </a:xfrm>
          <a:prstGeom prst="rect">
            <a:avLst/>
          </a:prstGeom>
          <a:noFill/>
          <a:ln w="25400">
            <a:noFill/>
            <a:miter lim="800000"/>
            <a:headEnd/>
            <a:tailEnd/>
          </a:ln>
        </p:spPr>
      </p:pic>
      <p:sp>
        <p:nvSpPr>
          <p:cNvPr id="6149" name="Rectangle 5"/>
          <p:cNvSpPr>
            <a:spLocks noChangeArrowheads="1"/>
          </p:cNvSpPr>
          <p:nvPr/>
        </p:nvSpPr>
        <p:spPr bwMode="auto">
          <a:xfrm>
            <a:off x="0" y="-26988"/>
            <a:ext cx="9144000" cy="360363"/>
          </a:xfrm>
          <a:prstGeom prst="rect">
            <a:avLst/>
          </a:prstGeom>
          <a:solidFill>
            <a:schemeClr val="bg1">
              <a:alpha val="67000"/>
            </a:schemeClr>
          </a:solidFill>
          <a:ln w="9525">
            <a:noFill/>
            <a:miter lim="800000"/>
            <a:headEnd/>
            <a:tailEnd/>
          </a:ln>
          <a:effectLst/>
        </p:spPr>
        <p:txBody>
          <a:bodyPr wrap="none" anchor="ctr"/>
          <a:lstStyle/>
          <a:p>
            <a:endParaRPr lang="ru-RU"/>
          </a:p>
        </p:txBody>
      </p:sp>
      <p:sp>
        <p:nvSpPr>
          <p:cNvPr id="6150" name="Rectangle 6"/>
          <p:cNvSpPr>
            <a:spLocks noChangeArrowheads="1"/>
          </p:cNvSpPr>
          <p:nvPr/>
        </p:nvSpPr>
        <p:spPr bwMode="auto">
          <a:xfrm>
            <a:off x="0" y="692150"/>
            <a:ext cx="9144000" cy="360363"/>
          </a:xfrm>
          <a:prstGeom prst="rect">
            <a:avLst/>
          </a:prstGeom>
          <a:solidFill>
            <a:srgbClr val="FF0000">
              <a:alpha val="25000"/>
            </a:srgbClr>
          </a:solidFill>
          <a:ln w="9525">
            <a:noFill/>
            <a:miter lim="800000"/>
            <a:headEnd/>
            <a:tailEnd/>
          </a:ln>
          <a:effectLst/>
        </p:spPr>
        <p:txBody>
          <a:bodyPr wrap="none" anchor="ctr"/>
          <a:lstStyle/>
          <a:p>
            <a:endParaRPr lang="ru-RU"/>
          </a:p>
        </p:txBody>
      </p:sp>
      <p:sp>
        <p:nvSpPr>
          <p:cNvPr id="6151" name="Rectangle 7"/>
          <p:cNvSpPr>
            <a:spLocks noChangeArrowheads="1"/>
          </p:cNvSpPr>
          <p:nvPr/>
        </p:nvSpPr>
        <p:spPr bwMode="auto">
          <a:xfrm>
            <a:off x="0" y="333375"/>
            <a:ext cx="9144000" cy="360363"/>
          </a:xfrm>
          <a:prstGeom prst="rect">
            <a:avLst/>
          </a:prstGeom>
          <a:solidFill>
            <a:srgbClr val="3366FF">
              <a:alpha val="50000"/>
            </a:srgbClr>
          </a:solidFill>
          <a:ln w="9525">
            <a:noFill/>
            <a:miter lim="800000"/>
            <a:headEnd/>
            <a:tailEnd/>
          </a:ln>
          <a:effectLst/>
        </p:spPr>
        <p:txBody>
          <a:bodyPr wrap="none" anchor="ctr"/>
          <a:lstStyle/>
          <a:p>
            <a:endParaRPr lang="ru-RU"/>
          </a:p>
        </p:txBody>
      </p:sp>
      <p:sp>
        <p:nvSpPr>
          <p:cNvPr id="6156" name="Text Box 12"/>
          <p:cNvSpPr txBox="1">
            <a:spLocks noChangeArrowheads="1"/>
          </p:cNvSpPr>
          <p:nvPr/>
        </p:nvSpPr>
        <p:spPr bwMode="auto">
          <a:xfrm>
            <a:off x="142844" y="2857496"/>
            <a:ext cx="8855076" cy="2554545"/>
          </a:xfrm>
          <a:prstGeom prst="rect">
            <a:avLst/>
          </a:prstGeom>
          <a:noFill/>
          <a:ln w="9525">
            <a:noFill/>
            <a:miter lim="800000"/>
            <a:headEnd/>
            <a:tailEnd/>
          </a:ln>
          <a:effectLst/>
        </p:spPr>
        <p:txBody>
          <a:bodyPr wrap="square">
            <a:spAutoFit/>
          </a:bodyPr>
          <a:lstStyle/>
          <a:p>
            <a:pPr algn="just"/>
            <a:r>
              <a:rPr lang="ru-RU" dirty="0">
                <a:latin typeface="Times New Roman" pitchFamily="18" charset="0"/>
                <a:cs typeface="Times New Roman" pitchFamily="18" charset="0"/>
              </a:rPr>
              <a:t>Нахождение в состоянии опьянения несовершеннолетних в возрасте до шестнадцати лет, либо потребление (распитие) ими алкогольной и спиртосодержащей продукции, либо потребление ими наркотических средств или психотропных веществ без назначения врача, иных одурманивающих веществ - </a:t>
            </a:r>
            <a:r>
              <a:rPr lang="ru-RU" b="1" i="1" dirty="0">
                <a:latin typeface="Times New Roman" pitchFamily="18" charset="0"/>
                <a:cs typeface="Times New Roman" pitchFamily="18" charset="0"/>
              </a:rPr>
              <a:t>влечет наложение административного штрафа на родителей или иных законных представителей </a:t>
            </a:r>
            <a:r>
              <a:rPr lang="ru-RU" b="1" i="1" dirty="0" smtClean="0">
                <a:latin typeface="Times New Roman" pitchFamily="18" charset="0"/>
                <a:cs typeface="Times New Roman" pitchFamily="18" charset="0"/>
              </a:rPr>
              <a:t> несовершеннолетних</a:t>
            </a:r>
          </a:p>
          <a:p>
            <a:pPr algn="just"/>
            <a:r>
              <a:rPr lang="ru-RU" b="1" i="1" dirty="0" smtClean="0">
                <a:latin typeface="Times New Roman" pitchFamily="18" charset="0"/>
                <a:cs typeface="Times New Roman" pitchFamily="18" charset="0"/>
              </a:rPr>
              <a:t>в </a:t>
            </a:r>
            <a:r>
              <a:rPr lang="ru-RU" b="1" i="1" dirty="0">
                <a:latin typeface="Times New Roman" pitchFamily="18" charset="0"/>
                <a:cs typeface="Times New Roman" pitchFamily="18" charset="0"/>
              </a:rPr>
              <a:t>размере </a:t>
            </a:r>
            <a:r>
              <a:rPr lang="ru-RU" b="1" i="1" dirty="0" smtClean="0">
                <a:latin typeface="Times New Roman" pitchFamily="18" charset="0"/>
                <a:cs typeface="Times New Roman" pitchFamily="18" charset="0"/>
              </a:rPr>
              <a:t>от одной </a:t>
            </a:r>
            <a:r>
              <a:rPr lang="ru-RU" b="1" i="1" dirty="0">
                <a:latin typeface="Times New Roman" pitchFamily="18" charset="0"/>
                <a:cs typeface="Times New Roman" pitchFamily="18" charset="0"/>
              </a:rPr>
              <a:t>тысячи </a:t>
            </a:r>
            <a:r>
              <a:rPr lang="ru-RU" b="1" i="1" dirty="0" smtClean="0">
                <a:latin typeface="Times New Roman" pitchFamily="18" charset="0"/>
                <a:cs typeface="Times New Roman" pitchFamily="18" charset="0"/>
              </a:rPr>
              <a:t>пятисот</a:t>
            </a:r>
          </a:p>
          <a:p>
            <a:pPr algn="just"/>
            <a:r>
              <a:rPr lang="ru-RU" b="1" i="1" dirty="0" smtClean="0">
                <a:latin typeface="Times New Roman" pitchFamily="18" charset="0"/>
                <a:cs typeface="Times New Roman" pitchFamily="18" charset="0"/>
              </a:rPr>
              <a:t>до </a:t>
            </a:r>
            <a:r>
              <a:rPr lang="ru-RU" b="1" i="1" dirty="0">
                <a:latin typeface="Times New Roman" pitchFamily="18" charset="0"/>
                <a:cs typeface="Times New Roman" pitchFamily="18" charset="0"/>
              </a:rPr>
              <a:t>двух тысяч рублей.</a:t>
            </a:r>
            <a:endParaRPr lang="ru-RU" b="1" dirty="0">
              <a:latin typeface="Times New Roman" pitchFamily="18" charset="0"/>
              <a:cs typeface="Times New Roman" pitchFamily="18" charset="0"/>
            </a:endParaRPr>
          </a:p>
        </p:txBody>
      </p:sp>
      <p:sp>
        <p:nvSpPr>
          <p:cNvPr id="6157" name="Text Box 13"/>
          <p:cNvSpPr txBox="1">
            <a:spLocks noChangeArrowheads="1"/>
          </p:cNvSpPr>
          <p:nvPr/>
        </p:nvSpPr>
        <p:spPr bwMode="auto">
          <a:xfrm>
            <a:off x="250825" y="1341438"/>
            <a:ext cx="8785225" cy="1015663"/>
          </a:xfrm>
          <a:prstGeom prst="rect">
            <a:avLst/>
          </a:prstGeom>
          <a:noFill/>
          <a:ln w="9525">
            <a:noFill/>
            <a:miter lim="800000"/>
            <a:headEnd/>
            <a:tailEnd/>
          </a:ln>
          <a:effectLst/>
        </p:spPr>
        <p:txBody>
          <a:bodyPr>
            <a:spAutoFit/>
          </a:bodyPr>
          <a:lstStyle/>
          <a:p>
            <a:pPr algn="just"/>
            <a:r>
              <a:rPr lang="ru-RU" b="1" dirty="0">
                <a:latin typeface="Times New Roman" pitchFamily="18" charset="0"/>
                <a:cs typeface="Times New Roman" pitchFamily="18" charset="0"/>
              </a:rPr>
              <a:t>Статья 20.22. Нахождение в состоянии опьянения несовершеннолетних, потребление (распитие) ими алкогольной и спиртосодержащей продукции либо потребление ими наркотических средств или психотропных веществ</a:t>
            </a:r>
          </a:p>
        </p:txBody>
      </p:sp>
      <p:pic>
        <p:nvPicPr>
          <p:cNvPr id="6159" name="Picture 15" descr="image2"/>
          <p:cNvPicPr>
            <a:picLocks noChangeAspect="1" noChangeArrowheads="1"/>
          </p:cNvPicPr>
          <p:nvPr/>
        </p:nvPicPr>
        <p:blipFill>
          <a:blip r:embed="rId3"/>
          <a:srcRect/>
          <a:stretch>
            <a:fillRect/>
          </a:stretch>
        </p:blipFill>
        <p:spPr bwMode="auto">
          <a:xfrm>
            <a:off x="6191250" y="4619625"/>
            <a:ext cx="2952750" cy="2238375"/>
          </a:xfrm>
          <a:prstGeom prst="rect">
            <a:avLst/>
          </a:prstGeom>
          <a:noFill/>
        </p:spPr>
      </p:pic>
      <p:sp>
        <p:nvSpPr>
          <p:cNvPr id="11" name="Прямоугольник 10"/>
          <p:cNvSpPr/>
          <p:nvPr/>
        </p:nvSpPr>
        <p:spPr>
          <a:xfrm>
            <a:off x="71406" y="6621685"/>
            <a:ext cx="3857652" cy="307777"/>
          </a:xfrm>
          <a:prstGeom prst="rect">
            <a:avLst/>
          </a:prstGeom>
        </p:spPr>
        <p:txBody>
          <a:bodyPr wrap="square">
            <a:spAutoFit/>
          </a:bodyPr>
          <a:lstStyle/>
          <a:p>
            <a:r>
              <a:rPr lang="ru-RU" sz="1400" b="1" dirty="0">
                <a:latin typeface="Times New Roman" pitchFamily="18" charset="0"/>
                <a:cs typeface="Times New Roman" pitchFamily="18" charset="0"/>
              </a:rPr>
              <a:t>Источник:</a:t>
            </a:r>
            <a:r>
              <a:rPr lang="ru-RU" sz="1400" b="1" i="1" dirty="0">
                <a:latin typeface="Times New Roman" pitchFamily="18" charset="0"/>
                <a:cs typeface="Times New Roman" pitchFamily="18" charset="0"/>
              </a:rPr>
              <a:t> </a:t>
            </a:r>
            <a:r>
              <a:rPr lang="ru-RU" sz="1400" b="1" i="1" u="sng" dirty="0">
                <a:latin typeface="Times New Roman" pitchFamily="18" charset="0"/>
                <a:cs typeface="Times New Roman" pitchFamily="18" charset="0"/>
                <a:hlinkClick r:id="rId4"/>
              </a:rPr>
              <a:t>http://www.assessor.ru/zakon/koap</a:t>
            </a:r>
            <a:endParaRPr lang="ru-RU" sz="1400" dirty="0">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1242762163_6"/>
          <p:cNvPicPr>
            <a:picLocks noChangeAspect="1" noChangeArrowheads="1"/>
          </p:cNvPicPr>
          <p:nvPr/>
        </p:nvPicPr>
        <p:blipFill>
          <a:blip r:embed="rId2"/>
          <a:srcRect/>
          <a:stretch>
            <a:fillRect/>
          </a:stretch>
        </p:blipFill>
        <p:spPr bwMode="auto">
          <a:xfrm>
            <a:off x="0" y="0"/>
            <a:ext cx="9144000" cy="6858000"/>
          </a:xfrm>
          <a:prstGeom prst="rect">
            <a:avLst/>
          </a:prstGeom>
          <a:noFill/>
          <a:ln w="25400">
            <a:noFill/>
            <a:miter lim="800000"/>
            <a:headEnd/>
            <a:tailEnd/>
          </a:ln>
        </p:spPr>
      </p:pic>
      <p:sp>
        <p:nvSpPr>
          <p:cNvPr id="6156" name="Text Box 12"/>
          <p:cNvSpPr txBox="1">
            <a:spLocks noChangeArrowheads="1"/>
          </p:cNvSpPr>
          <p:nvPr/>
        </p:nvSpPr>
        <p:spPr bwMode="auto">
          <a:xfrm>
            <a:off x="0" y="1928802"/>
            <a:ext cx="9144000" cy="4708981"/>
          </a:xfrm>
          <a:prstGeom prst="rect">
            <a:avLst/>
          </a:prstGeom>
          <a:noFill/>
          <a:ln w="9525">
            <a:noFill/>
            <a:miter lim="800000"/>
            <a:headEnd/>
            <a:tailEnd/>
          </a:ln>
          <a:effectLst/>
        </p:spPr>
        <p:txBody>
          <a:bodyPr wrap="square">
            <a:spAutoFit/>
          </a:bodyPr>
          <a:lstStyle/>
          <a:p>
            <a:pPr algn="just"/>
            <a:r>
              <a:rPr lang="ru-RU" dirty="0" smtClean="0">
                <a:latin typeface="Times New Roman" pitchFamily="18" charset="0"/>
                <a:cs typeface="Times New Roman" pitchFamily="18" charset="0"/>
              </a:rPr>
              <a:t>1. Нахождение </a:t>
            </a:r>
            <a:r>
              <a:rPr lang="ru-RU" dirty="0">
                <a:latin typeface="Times New Roman" pitchFamily="18" charset="0"/>
                <a:cs typeface="Times New Roman" pitchFamily="18" charset="0"/>
              </a:rPr>
              <a:t>детей с родителями (иными законными представителями) в местах, которые предназначены для реализации товаров преимущественно сексуального характера, или в местах, которые предназначены для реализации только алкогольной продукции, пива и напитков, изготавливаемых на его основе, - </a:t>
            </a:r>
            <a:r>
              <a:rPr lang="ru-RU" b="1" i="1" dirty="0">
                <a:latin typeface="Times New Roman" pitchFamily="18" charset="0"/>
                <a:cs typeface="Times New Roman" pitchFamily="18" charset="0"/>
              </a:rPr>
              <a:t>влечет наложение административного штрафа на родителей (иных законных представителей) этих детей в размере от двух тысяч до трех тысяч рублей</a:t>
            </a:r>
            <a:r>
              <a:rPr lang="ru-RU" b="1" i="1" dirty="0" smtClean="0">
                <a:latin typeface="Times New Roman" pitchFamily="18" charset="0"/>
                <a:cs typeface="Times New Roman" pitchFamily="18" charset="0"/>
              </a:rPr>
              <a:t>.</a:t>
            </a:r>
          </a:p>
          <a:p>
            <a:pPr algn="just"/>
            <a:endParaRPr lang="ru-RU" dirty="0">
              <a:latin typeface="Times New Roman" pitchFamily="18" charset="0"/>
              <a:cs typeface="Times New Roman" pitchFamily="18" charset="0"/>
            </a:endParaRPr>
          </a:p>
          <a:p>
            <a:pPr algn="just"/>
            <a:r>
              <a:rPr lang="ru-RU" dirty="0">
                <a:latin typeface="Times New Roman" pitchFamily="18" charset="0"/>
                <a:cs typeface="Times New Roman" pitchFamily="18" charset="0"/>
              </a:rPr>
              <a:t>2. Предусмотренное частью 1 настоящей статьи деяние, совершенное повторно с момента вступления постановления о назначении административного наказания в законную силу и до истечения одного года со дня окончания его исполнения либо с момента вступления в силу постановления о назначении административного наказания по части 3 или 4 настоящей статьи и до истечения одного года со дня окончания его исполнения, - </a:t>
            </a:r>
            <a:r>
              <a:rPr lang="ru-RU" b="1" i="1" dirty="0">
                <a:latin typeface="Times New Roman" pitchFamily="18" charset="0"/>
                <a:cs typeface="Times New Roman" pitchFamily="18" charset="0"/>
              </a:rPr>
              <a:t>влечет наложение административного штрафа в размере от четырех тысяч до пяти тысяч рублей.</a:t>
            </a:r>
            <a:endParaRPr lang="ru-RU" b="1" dirty="0">
              <a:latin typeface="Times New Roman" pitchFamily="18" charset="0"/>
              <a:cs typeface="Times New Roman" pitchFamily="18" charset="0"/>
            </a:endParaRPr>
          </a:p>
        </p:txBody>
      </p:sp>
      <p:sp>
        <p:nvSpPr>
          <p:cNvPr id="6157" name="Text Box 13"/>
          <p:cNvSpPr txBox="1">
            <a:spLocks noChangeArrowheads="1"/>
          </p:cNvSpPr>
          <p:nvPr/>
        </p:nvSpPr>
        <p:spPr bwMode="auto">
          <a:xfrm>
            <a:off x="142844" y="0"/>
            <a:ext cx="8785225" cy="707886"/>
          </a:xfrm>
          <a:prstGeom prst="rect">
            <a:avLst/>
          </a:prstGeom>
          <a:noFill/>
          <a:ln w="9525">
            <a:noFill/>
            <a:miter lim="800000"/>
            <a:headEnd/>
            <a:tailEnd/>
          </a:ln>
          <a:effectLst/>
        </p:spPr>
        <p:txBody>
          <a:bodyPr>
            <a:spAutoFit/>
          </a:bodyPr>
          <a:lstStyle/>
          <a:p>
            <a:pPr algn="ctr"/>
            <a:r>
              <a:rPr lang="ru-RU" b="1" dirty="0">
                <a:solidFill>
                  <a:srgbClr val="FF0000"/>
                </a:solidFill>
                <a:latin typeface="Times New Roman" pitchFamily="18" charset="0"/>
                <a:cs typeface="Times New Roman" pitchFamily="18" charset="0"/>
              </a:rPr>
              <a:t>КОДЕКС ВОЛГОГРАДСКОЙ ОБЛАСТИ ОБ АДМИНИСТРАТИВНОЙ ОТВЕТСТВЕННОСТИ (с изменениями на: 24.03.2015)</a:t>
            </a:r>
          </a:p>
        </p:txBody>
      </p:sp>
      <p:sp>
        <p:nvSpPr>
          <p:cNvPr id="10" name="Text Box 13"/>
          <p:cNvSpPr txBox="1">
            <a:spLocks noChangeArrowheads="1"/>
          </p:cNvSpPr>
          <p:nvPr/>
        </p:nvSpPr>
        <p:spPr bwMode="auto">
          <a:xfrm>
            <a:off x="214282" y="785794"/>
            <a:ext cx="8785225" cy="1015663"/>
          </a:xfrm>
          <a:prstGeom prst="rect">
            <a:avLst/>
          </a:prstGeom>
          <a:noFill/>
          <a:ln w="9525">
            <a:noFill/>
            <a:miter lim="800000"/>
            <a:headEnd/>
            <a:tailEnd/>
          </a:ln>
          <a:effectLst/>
        </p:spPr>
        <p:txBody>
          <a:bodyPr>
            <a:spAutoFit/>
          </a:bodyPr>
          <a:lstStyle/>
          <a:p>
            <a:pPr algn="just"/>
            <a:r>
              <a:rPr lang="ru-RU" b="1" dirty="0">
                <a:latin typeface="Times New Roman" pitchFamily="18" charset="0"/>
                <a:cs typeface="Times New Roman" pitchFamily="18" charset="0"/>
              </a:rPr>
              <a:t>Статья 4.5. Нахождение детей в местах, в которых не допускается нахождение детей, а также безнадзорное нахождение детей, не достигших возраста 16 лет, в общественных местах в </a:t>
            </a:r>
            <a:r>
              <a:rPr lang="ru-RU" b="1" dirty="0" smtClean="0">
                <a:latin typeface="Times New Roman" pitchFamily="18" charset="0"/>
                <a:cs typeface="Times New Roman" pitchFamily="18" charset="0"/>
              </a:rPr>
              <a:t>ночное </a:t>
            </a:r>
            <a:r>
              <a:rPr lang="ru-RU" b="1" dirty="0">
                <a:latin typeface="Times New Roman" pitchFamily="18" charset="0"/>
                <a:cs typeface="Times New Roman" pitchFamily="18" charset="0"/>
              </a:rPr>
              <a:t>время</a:t>
            </a:r>
          </a:p>
        </p:txBody>
      </p:sp>
      <p:sp>
        <p:nvSpPr>
          <p:cNvPr id="12" name="Прямоугольник 11"/>
          <p:cNvSpPr/>
          <p:nvPr/>
        </p:nvSpPr>
        <p:spPr>
          <a:xfrm>
            <a:off x="5072098" y="6621685"/>
            <a:ext cx="4572000" cy="307777"/>
          </a:xfrm>
          <a:prstGeom prst="rect">
            <a:avLst/>
          </a:prstGeom>
        </p:spPr>
        <p:txBody>
          <a:bodyPr>
            <a:spAutoFit/>
          </a:bodyPr>
          <a:lstStyle/>
          <a:p>
            <a:r>
              <a:rPr lang="ru-RU" sz="1400" b="1" dirty="0">
                <a:latin typeface="Times New Roman" pitchFamily="18" charset="0"/>
                <a:cs typeface="Times New Roman" pitchFamily="18" charset="0"/>
              </a:rPr>
              <a:t>Источник:</a:t>
            </a:r>
            <a:r>
              <a:rPr lang="ru-RU" sz="1400" b="1" i="1" dirty="0">
                <a:latin typeface="Times New Roman" pitchFamily="18" charset="0"/>
                <a:cs typeface="Times New Roman" pitchFamily="18" charset="0"/>
              </a:rPr>
              <a:t> </a:t>
            </a:r>
            <a:r>
              <a:rPr lang="ru-RU" sz="1400" b="1" i="1" u="sng" dirty="0">
                <a:latin typeface="Times New Roman" pitchFamily="18" charset="0"/>
                <a:cs typeface="Times New Roman" pitchFamily="18" charset="0"/>
                <a:hlinkClick r:id="rId3"/>
              </a:rPr>
              <a:t>http://docs.cntd.ru/document/819052408</a:t>
            </a:r>
            <a:endParaRPr lang="ru-RU" sz="1400" dirty="0">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1242762163_6"/>
          <p:cNvPicPr>
            <a:picLocks noChangeAspect="1" noChangeArrowheads="1"/>
          </p:cNvPicPr>
          <p:nvPr/>
        </p:nvPicPr>
        <p:blipFill>
          <a:blip r:embed="rId2"/>
          <a:srcRect/>
          <a:stretch>
            <a:fillRect/>
          </a:stretch>
        </p:blipFill>
        <p:spPr bwMode="auto">
          <a:xfrm>
            <a:off x="0" y="0"/>
            <a:ext cx="9144000" cy="6858000"/>
          </a:xfrm>
          <a:prstGeom prst="rect">
            <a:avLst/>
          </a:prstGeom>
          <a:noFill/>
          <a:ln w="25400">
            <a:noFill/>
            <a:miter lim="800000"/>
            <a:headEnd/>
            <a:tailEnd/>
          </a:ln>
        </p:spPr>
      </p:pic>
      <p:sp>
        <p:nvSpPr>
          <p:cNvPr id="6149" name="Rectangle 5"/>
          <p:cNvSpPr>
            <a:spLocks noChangeArrowheads="1"/>
          </p:cNvSpPr>
          <p:nvPr/>
        </p:nvSpPr>
        <p:spPr bwMode="auto">
          <a:xfrm>
            <a:off x="0" y="-26988"/>
            <a:ext cx="9144000" cy="360363"/>
          </a:xfrm>
          <a:prstGeom prst="rect">
            <a:avLst/>
          </a:prstGeom>
          <a:solidFill>
            <a:schemeClr val="bg1">
              <a:alpha val="67000"/>
            </a:schemeClr>
          </a:solidFill>
          <a:ln w="9525">
            <a:noFill/>
            <a:miter lim="800000"/>
            <a:headEnd/>
            <a:tailEnd/>
          </a:ln>
          <a:effectLst/>
        </p:spPr>
        <p:txBody>
          <a:bodyPr wrap="none" anchor="ctr"/>
          <a:lstStyle/>
          <a:p>
            <a:endParaRPr lang="ru-RU"/>
          </a:p>
        </p:txBody>
      </p:sp>
      <p:sp>
        <p:nvSpPr>
          <p:cNvPr id="6156" name="Text Box 12"/>
          <p:cNvSpPr txBox="1">
            <a:spLocks noChangeArrowheads="1"/>
          </p:cNvSpPr>
          <p:nvPr/>
        </p:nvSpPr>
        <p:spPr bwMode="auto">
          <a:xfrm>
            <a:off x="0" y="1928802"/>
            <a:ext cx="9144000" cy="4708981"/>
          </a:xfrm>
          <a:prstGeom prst="rect">
            <a:avLst/>
          </a:prstGeom>
          <a:noFill/>
          <a:ln w="9525">
            <a:noFill/>
            <a:miter lim="800000"/>
            <a:headEnd/>
            <a:tailEnd/>
          </a:ln>
          <a:effectLst/>
        </p:spPr>
        <p:txBody>
          <a:bodyPr wrap="square">
            <a:spAutoFit/>
          </a:bodyPr>
          <a:lstStyle/>
          <a:p>
            <a:pPr algn="just"/>
            <a:r>
              <a:rPr lang="ru-RU" dirty="0">
                <a:latin typeface="Times New Roman" pitchFamily="18" charset="0"/>
                <a:cs typeface="Times New Roman" pitchFamily="18" charset="0"/>
              </a:rPr>
              <a:t>3. Нахождение детей, не достигших возраста 16 лет, в летнее и зимнее ночное время в общественных местах без сопровождения родителей (иных законных представителей) или лиц, осуществляющих мероприятия с участием детей, - </a:t>
            </a:r>
            <a:r>
              <a:rPr lang="ru-RU" b="1" i="1" dirty="0">
                <a:latin typeface="Times New Roman" pitchFamily="18" charset="0"/>
                <a:cs typeface="Times New Roman" pitchFamily="18" charset="0"/>
              </a:rPr>
              <a:t>влечет предупреждение или наложение административного штрафа на родителей (иных законных представителей) этих детей или лиц, осуществляющих мероприятия с участием детей, в размере от одной тысячи до двух тысяч рублей</a:t>
            </a:r>
            <a:r>
              <a:rPr lang="ru-RU" b="1" i="1" dirty="0" smtClean="0">
                <a:latin typeface="Times New Roman" pitchFamily="18" charset="0"/>
                <a:cs typeface="Times New Roman" pitchFamily="18" charset="0"/>
              </a:rPr>
              <a:t>.</a:t>
            </a:r>
          </a:p>
          <a:p>
            <a:pPr algn="just"/>
            <a:endParaRPr lang="ru-RU" dirty="0">
              <a:latin typeface="Times New Roman" pitchFamily="18" charset="0"/>
              <a:cs typeface="Times New Roman" pitchFamily="18" charset="0"/>
            </a:endParaRPr>
          </a:p>
          <a:p>
            <a:pPr algn="just"/>
            <a:r>
              <a:rPr lang="ru-RU" dirty="0">
                <a:latin typeface="Times New Roman" pitchFamily="18" charset="0"/>
                <a:cs typeface="Times New Roman" pitchFamily="18" charset="0"/>
              </a:rPr>
              <a:t>4. Предусмотренное частью 3 настоящей статьи деяние, совершенное повторно с момента вступления постановления о назначении административного наказания в законную силу и до истечения одного года со дня окончания его исполнения либо с момента вступления в силу постановления о назначении административного наказания по части 1 или 2 настоящей статьи и до истечения одного года со дня окончания его исполнения, - </a:t>
            </a:r>
            <a:r>
              <a:rPr lang="ru-RU" b="1" i="1" dirty="0">
                <a:latin typeface="Times New Roman" pitchFamily="18" charset="0"/>
                <a:cs typeface="Times New Roman" pitchFamily="18" charset="0"/>
              </a:rPr>
              <a:t>влечет наложение административного штрафа в размере от двух тысяч до трех тысяч рублей.</a:t>
            </a:r>
            <a:endParaRPr lang="ru-RU" b="1" dirty="0">
              <a:latin typeface="Times New Roman" pitchFamily="18" charset="0"/>
              <a:cs typeface="Times New Roman" pitchFamily="18" charset="0"/>
            </a:endParaRPr>
          </a:p>
        </p:txBody>
      </p:sp>
      <p:sp>
        <p:nvSpPr>
          <p:cNvPr id="6157" name="Text Box 13"/>
          <p:cNvSpPr txBox="1">
            <a:spLocks noChangeArrowheads="1"/>
          </p:cNvSpPr>
          <p:nvPr/>
        </p:nvSpPr>
        <p:spPr bwMode="auto">
          <a:xfrm>
            <a:off x="142844" y="0"/>
            <a:ext cx="8785225" cy="707886"/>
          </a:xfrm>
          <a:prstGeom prst="rect">
            <a:avLst/>
          </a:prstGeom>
          <a:noFill/>
          <a:ln w="9525">
            <a:noFill/>
            <a:miter lim="800000"/>
            <a:headEnd/>
            <a:tailEnd/>
          </a:ln>
          <a:effectLst/>
        </p:spPr>
        <p:txBody>
          <a:bodyPr>
            <a:spAutoFit/>
          </a:bodyPr>
          <a:lstStyle/>
          <a:p>
            <a:pPr algn="ctr"/>
            <a:r>
              <a:rPr lang="ru-RU" b="1" dirty="0">
                <a:solidFill>
                  <a:srgbClr val="FF0000"/>
                </a:solidFill>
                <a:latin typeface="Times New Roman" pitchFamily="18" charset="0"/>
                <a:cs typeface="Times New Roman" pitchFamily="18" charset="0"/>
              </a:rPr>
              <a:t>КОДЕКС ВОЛГОГРАДСКОЙ ОБЛАСТИ ОБ АДМИНИСТРАТИВНОЙ ОТВЕТСТВЕННОСТИ (с изменениями на: 24.03.2015)</a:t>
            </a:r>
          </a:p>
        </p:txBody>
      </p:sp>
      <p:sp>
        <p:nvSpPr>
          <p:cNvPr id="10" name="Text Box 13"/>
          <p:cNvSpPr txBox="1">
            <a:spLocks noChangeArrowheads="1"/>
          </p:cNvSpPr>
          <p:nvPr/>
        </p:nvSpPr>
        <p:spPr bwMode="auto">
          <a:xfrm>
            <a:off x="214282" y="785794"/>
            <a:ext cx="8785225" cy="1015663"/>
          </a:xfrm>
          <a:prstGeom prst="rect">
            <a:avLst/>
          </a:prstGeom>
          <a:noFill/>
          <a:ln w="9525">
            <a:noFill/>
            <a:miter lim="800000"/>
            <a:headEnd/>
            <a:tailEnd/>
          </a:ln>
          <a:effectLst/>
        </p:spPr>
        <p:txBody>
          <a:bodyPr>
            <a:spAutoFit/>
          </a:bodyPr>
          <a:lstStyle/>
          <a:p>
            <a:pPr algn="just"/>
            <a:r>
              <a:rPr lang="ru-RU" b="1" dirty="0">
                <a:latin typeface="Times New Roman" pitchFamily="18" charset="0"/>
                <a:cs typeface="Times New Roman" pitchFamily="18" charset="0"/>
              </a:rPr>
              <a:t>Статья 4.5. Нахождение детей в местах, в которых не допускается нахождение детей, а также безнадзорное нахождение детей, не достигших возраста 16 лет, в общественных местах в </a:t>
            </a:r>
            <a:r>
              <a:rPr lang="ru-RU" b="1" dirty="0" smtClean="0">
                <a:latin typeface="Times New Roman" pitchFamily="18" charset="0"/>
                <a:cs typeface="Times New Roman" pitchFamily="18" charset="0"/>
              </a:rPr>
              <a:t>ночное </a:t>
            </a:r>
            <a:r>
              <a:rPr lang="ru-RU" b="1" dirty="0">
                <a:latin typeface="Times New Roman" pitchFamily="18" charset="0"/>
                <a:cs typeface="Times New Roman" pitchFamily="18" charset="0"/>
              </a:rPr>
              <a:t>время</a:t>
            </a:r>
          </a:p>
        </p:txBody>
      </p:sp>
      <p:sp>
        <p:nvSpPr>
          <p:cNvPr id="12" name="Прямоугольник 11"/>
          <p:cNvSpPr/>
          <p:nvPr/>
        </p:nvSpPr>
        <p:spPr>
          <a:xfrm>
            <a:off x="5072098" y="6621685"/>
            <a:ext cx="4572000" cy="307777"/>
          </a:xfrm>
          <a:prstGeom prst="rect">
            <a:avLst/>
          </a:prstGeom>
        </p:spPr>
        <p:txBody>
          <a:bodyPr>
            <a:spAutoFit/>
          </a:bodyPr>
          <a:lstStyle/>
          <a:p>
            <a:r>
              <a:rPr lang="ru-RU" sz="1400" b="1" dirty="0">
                <a:latin typeface="Times New Roman" pitchFamily="18" charset="0"/>
                <a:cs typeface="Times New Roman" pitchFamily="18" charset="0"/>
              </a:rPr>
              <a:t>Источник:</a:t>
            </a:r>
            <a:r>
              <a:rPr lang="ru-RU" sz="1400" b="1" i="1" dirty="0">
                <a:latin typeface="Times New Roman" pitchFamily="18" charset="0"/>
                <a:cs typeface="Times New Roman" pitchFamily="18" charset="0"/>
              </a:rPr>
              <a:t> </a:t>
            </a:r>
            <a:r>
              <a:rPr lang="ru-RU" sz="1400" b="1" i="1" u="sng" dirty="0">
                <a:latin typeface="Times New Roman" pitchFamily="18" charset="0"/>
                <a:cs typeface="Times New Roman" pitchFamily="18" charset="0"/>
                <a:hlinkClick r:id="rId3"/>
              </a:rPr>
              <a:t>http://docs.cntd.ru/document/819052408</a:t>
            </a:r>
            <a:endParaRPr lang="ru-RU" sz="1400" dirty="0">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1242762163_6"/>
          <p:cNvPicPr>
            <a:picLocks noChangeAspect="1" noChangeArrowheads="1"/>
          </p:cNvPicPr>
          <p:nvPr/>
        </p:nvPicPr>
        <p:blipFill>
          <a:blip r:embed="rId2"/>
          <a:srcRect/>
          <a:stretch>
            <a:fillRect/>
          </a:stretch>
        </p:blipFill>
        <p:spPr bwMode="auto">
          <a:xfrm>
            <a:off x="0" y="0"/>
            <a:ext cx="9144000" cy="6858000"/>
          </a:xfrm>
          <a:prstGeom prst="rect">
            <a:avLst/>
          </a:prstGeom>
          <a:noFill/>
          <a:ln w="25400">
            <a:noFill/>
            <a:miter lim="800000"/>
            <a:headEnd/>
            <a:tailEnd/>
          </a:ln>
        </p:spPr>
      </p:pic>
      <p:sp>
        <p:nvSpPr>
          <p:cNvPr id="6149" name="Rectangle 5"/>
          <p:cNvSpPr>
            <a:spLocks noChangeArrowheads="1"/>
          </p:cNvSpPr>
          <p:nvPr/>
        </p:nvSpPr>
        <p:spPr bwMode="auto">
          <a:xfrm>
            <a:off x="0" y="-26988"/>
            <a:ext cx="9144000" cy="360363"/>
          </a:xfrm>
          <a:prstGeom prst="rect">
            <a:avLst/>
          </a:prstGeom>
          <a:solidFill>
            <a:schemeClr val="bg1">
              <a:alpha val="67000"/>
            </a:schemeClr>
          </a:solidFill>
          <a:ln w="9525">
            <a:noFill/>
            <a:miter lim="800000"/>
            <a:headEnd/>
            <a:tailEnd/>
          </a:ln>
          <a:effectLst/>
        </p:spPr>
        <p:txBody>
          <a:bodyPr wrap="none" anchor="ctr"/>
          <a:lstStyle/>
          <a:p>
            <a:endParaRPr lang="ru-RU"/>
          </a:p>
        </p:txBody>
      </p:sp>
      <p:sp>
        <p:nvSpPr>
          <p:cNvPr id="6156" name="Text Box 12"/>
          <p:cNvSpPr txBox="1">
            <a:spLocks noChangeArrowheads="1"/>
          </p:cNvSpPr>
          <p:nvPr/>
        </p:nvSpPr>
        <p:spPr bwMode="auto">
          <a:xfrm>
            <a:off x="0" y="4000504"/>
            <a:ext cx="9144000" cy="923330"/>
          </a:xfrm>
          <a:prstGeom prst="rect">
            <a:avLst/>
          </a:prstGeom>
          <a:noFill/>
          <a:ln w="9525">
            <a:noFill/>
            <a:miter lim="800000"/>
            <a:headEnd/>
            <a:tailEnd/>
          </a:ln>
          <a:effectLst/>
        </p:spPr>
        <p:txBody>
          <a:bodyPr wrap="square">
            <a:spAutoFit/>
          </a:bodyPr>
          <a:lstStyle/>
          <a:p>
            <a:pPr algn="ctr"/>
            <a:r>
              <a:rPr lang="en-US" sz="5400" b="1" dirty="0" smtClean="0">
                <a:latin typeface="Times New Roman" pitchFamily="18" charset="0"/>
                <a:cs typeface="Times New Roman" pitchFamily="18" charset="0"/>
                <a:hlinkClick r:id="rId3"/>
              </a:rPr>
              <a:t>http://stpschool.ru</a:t>
            </a:r>
            <a:r>
              <a:rPr lang="en-US" sz="5400" b="1" dirty="0" smtClean="0">
                <a:latin typeface="Times New Roman" pitchFamily="18" charset="0"/>
                <a:cs typeface="Times New Roman" pitchFamily="18" charset="0"/>
              </a:rPr>
              <a:t> </a:t>
            </a:r>
            <a:endParaRPr lang="ru-RU" sz="5400" b="1" dirty="0">
              <a:latin typeface="Times New Roman" pitchFamily="18" charset="0"/>
              <a:cs typeface="Times New Roman" pitchFamily="18" charset="0"/>
            </a:endParaRPr>
          </a:p>
        </p:txBody>
      </p:sp>
      <p:sp>
        <p:nvSpPr>
          <p:cNvPr id="6157" name="Text Box 13"/>
          <p:cNvSpPr txBox="1">
            <a:spLocks noChangeArrowheads="1"/>
          </p:cNvSpPr>
          <p:nvPr/>
        </p:nvSpPr>
        <p:spPr bwMode="auto">
          <a:xfrm>
            <a:off x="214282" y="1285860"/>
            <a:ext cx="8785225" cy="923330"/>
          </a:xfrm>
          <a:prstGeom prst="rect">
            <a:avLst/>
          </a:prstGeom>
          <a:noFill/>
          <a:ln w="9525">
            <a:noFill/>
            <a:miter lim="800000"/>
            <a:headEnd/>
            <a:tailEnd/>
          </a:ln>
          <a:effectLst/>
        </p:spPr>
        <p:txBody>
          <a:bodyPr>
            <a:spAutoFit/>
          </a:bodyPr>
          <a:lstStyle/>
          <a:p>
            <a:pPr algn="ctr"/>
            <a:r>
              <a:rPr lang="ru-RU" sz="5400" b="1" dirty="0" smtClean="0">
                <a:solidFill>
                  <a:srgbClr val="FF0000"/>
                </a:solidFill>
                <a:latin typeface="Times New Roman" pitchFamily="18" charset="0"/>
                <a:cs typeface="Times New Roman" pitchFamily="18" charset="0"/>
              </a:rPr>
              <a:t>Спасибо за внимание!</a:t>
            </a:r>
            <a:endParaRPr lang="ru-RU" sz="5400" b="1" dirty="0">
              <a:solidFill>
                <a:srgbClr val="FF0000"/>
              </a:solidFill>
              <a:latin typeface="Times New Roman" pitchFamily="18" charset="0"/>
              <a:cs typeface="Times New Roman" pitchFamily="18" charset="0"/>
            </a:endParaRPr>
          </a:p>
        </p:txBody>
      </p:sp>
      <p:sp>
        <p:nvSpPr>
          <p:cNvPr id="10" name="Text Box 13"/>
          <p:cNvSpPr txBox="1">
            <a:spLocks noChangeArrowheads="1"/>
          </p:cNvSpPr>
          <p:nvPr/>
        </p:nvSpPr>
        <p:spPr bwMode="auto">
          <a:xfrm>
            <a:off x="142844" y="2857496"/>
            <a:ext cx="8785225" cy="1200329"/>
          </a:xfrm>
          <a:prstGeom prst="rect">
            <a:avLst/>
          </a:prstGeom>
          <a:noFill/>
          <a:ln w="9525">
            <a:noFill/>
            <a:miter lim="800000"/>
            <a:headEnd/>
            <a:tailEnd/>
          </a:ln>
          <a:effectLst/>
        </p:spPr>
        <p:txBody>
          <a:bodyPr>
            <a:spAutoFit/>
          </a:bodyPr>
          <a:lstStyle/>
          <a:p>
            <a:pPr algn="ctr"/>
            <a:r>
              <a:rPr lang="ru-RU" sz="3600" b="1" dirty="0" smtClean="0">
                <a:latin typeface="Times New Roman" pitchFamily="18" charset="0"/>
                <a:cs typeface="Times New Roman" pitchFamily="18" charset="0"/>
              </a:rPr>
              <a:t>Данная информация размещена на сайте</a:t>
            </a:r>
            <a:r>
              <a:rPr lang="en-US" sz="3600" b="1" dirty="0" smtClean="0">
                <a:latin typeface="Times New Roman" pitchFamily="18" charset="0"/>
                <a:cs typeface="Times New Roman" pitchFamily="18" charset="0"/>
              </a:rPr>
              <a:t> </a:t>
            </a:r>
            <a:r>
              <a:rPr lang="ru-RU" sz="3600" b="1" dirty="0" smtClean="0">
                <a:latin typeface="Times New Roman" pitchFamily="18" charset="0"/>
                <a:cs typeface="Times New Roman" pitchFamily="18" charset="0"/>
              </a:rPr>
              <a:t>МБОУ «</a:t>
            </a:r>
            <a:r>
              <a:rPr lang="ru-RU" sz="3600" b="1" dirty="0" err="1" smtClean="0">
                <a:latin typeface="Times New Roman" pitchFamily="18" charset="0"/>
                <a:cs typeface="Times New Roman" pitchFamily="18" charset="0"/>
              </a:rPr>
              <a:t>Старополтавская</a:t>
            </a:r>
            <a:r>
              <a:rPr lang="ru-RU" sz="3600" b="1" dirty="0" smtClean="0">
                <a:latin typeface="Times New Roman" pitchFamily="18" charset="0"/>
                <a:cs typeface="Times New Roman" pitchFamily="18" charset="0"/>
              </a:rPr>
              <a:t> СШ»:</a:t>
            </a:r>
            <a:endParaRPr lang="ru-RU" sz="3600" b="1" dirty="0">
              <a:latin typeface="Times New Roman" pitchFamily="18" charset="0"/>
              <a:cs typeface="Times New Roman" pitchFamily="18" charset="0"/>
            </a:endParaRPr>
          </a:p>
        </p:txBody>
      </p:sp>
      <p:sp>
        <p:nvSpPr>
          <p:cNvPr id="8" name="Text Box 13"/>
          <p:cNvSpPr txBox="1">
            <a:spLocks noChangeArrowheads="1"/>
          </p:cNvSpPr>
          <p:nvPr/>
        </p:nvSpPr>
        <p:spPr bwMode="auto">
          <a:xfrm>
            <a:off x="214282" y="5357826"/>
            <a:ext cx="8785225" cy="646331"/>
          </a:xfrm>
          <a:prstGeom prst="rect">
            <a:avLst/>
          </a:prstGeom>
          <a:noFill/>
          <a:ln w="9525">
            <a:noFill/>
            <a:miter lim="800000"/>
            <a:headEnd/>
            <a:tailEnd/>
          </a:ln>
          <a:effectLst/>
        </p:spPr>
        <p:txBody>
          <a:bodyPr>
            <a:spAutoFit/>
          </a:bodyPr>
          <a:lstStyle/>
          <a:p>
            <a:pPr algn="ctr"/>
            <a:r>
              <a:rPr lang="ru-RU" sz="3600" b="1" dirty="0" smtClean="0">
                <a:latin typeface="Times New Roman" pitchFamily="18" charset="0"/>
                <a:cs typeface="Times New Roman" pitchFamily="18" charset="0"/>
              </a:rPr>
              <a:t>в разделе: «РОДИТЕЛЯМ»</a:t>
            </a:r>
            <a:endParaRPr lang="ru-RU" sz="3600" b="1" dirty="0">
              <a:latin typeface="Times New Roman" pitchFamily="18" charset="0"/>
              <a:cs typeface="Times New Roman" pitchFamily="18" charset="0"/>
            </a:endParaRPr>
          </a:p>
        </p:txBody>
      </p:sp>
    </p:spTree>
  </p:cSld>
  <p:clrMapOvr>
    <a:masterClrMapping/>
  </p:clrMapOvr>
  <p:transition>
    <p:zoom/>
  </p:transition>
  <p:timing>
    <p:tnLst>
      <p:par>
        <p:cTn id="1" dur="indefinite" restart="never" nodeType="tmRoot"/>
      </p:par>
    </p:tnLst>
  </p:timing>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476</TotalTime>
  <Words>2534</Words>
  <Application>Microsoft Office PowerPoint</Application>
  <PresentationFormat>Экран (4:3)</PresentationFormat>
  <Paragraphs>110</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Оформление по умолчанию</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Zakker</dc:creator>
  <cp:lastModifiedBy>User</cp:lastModifiedBy>
  <cp:revision>35</cp:revision>
  <dcterms:created xsi:type="dcterms:W3CDTF">2010-03-18T07:40:56Z</dcterms:created>
  <dcterms:modified xsi:type="dcterms:W3CDTF">2015-09-16T13:07:13Z</dcterms:modified>
</cp:coreProperties>
</file>